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2" r:id="rId5"/>
  </p:sldMasterIdLst>
  <p:notesMasterIdLst>
    <p:notesMasterId r:id="rId40"/>
  </p:notesMasterIdLst>
  <p:sldIdLst>
    <p:sldId id="282" r:id="rId6"/>
    <p:sldId id="2963" r:id="rId7"/>
    <p:sldId id="2950" r:id="rId8"/>
    <p:sldId id="512" r:id="rId9"/>
    <p:sldId id="521" r:id="rId10"/>
    <p:sldId id="305" r:id="rId11"/>
    <p:sldId id="2952" r:id="rId12"/>
    <p:sldId id="2835" r:id="rId13"/>
    <p:sldId id="2953" r:id="rId14"/>
    <p:sldId id="2954" r:id="rId15"/>
    <p:sldId id="2886" r:id="rId16"/>
    <p:sldId id="2887" r:id="rId17"/>
    <p:sldId id="2889" r:id="rId18"/>
    <p:sldId id="2885" r:id="rId19"/>
    <p:sldId id="2890" r:id="rId20"/>
    <p:sldId id="2892" r:id="rId21"/>
    <p:sldId id="2893" r:id="rId22"/>
    <p:sldId id="2894" r:id="rId23"/>
    <p:sldId id="2957" r:id="rId24"/>
    <p:sldId id="2896" r:id="rId25"/>
    <p:sldId id="297" r:id="rId26"/>
    <p:sldId id="298" r:id="rId27"/>
    <p:sldId id="2958" r:id="rId28"/>
    <p:sldId id="2962" r:id="rId29"/>
    <p:sldId id="2951" r:id="rId30"/>
    <p:sldId id="2955" r:id="rId31"/>
    <p:sldId id="2956" r:id="rId32"/>
    <p:sldId id="2854" r:id="rId33"/>
    <p:sldId id="2870" r:id="rId34"/>
    <p:sldId id="2869" r:id="rId35"/>
    <p:sldId id="2960" r:id="rId36"/>
    <p:sldId id="2961" r:id="rId37"/>
    <p:sldId id="2959" r:id="rId38"/>
    <p:sldId id="2949" r:id="rId3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BDD3EB0-0F61-4A4D-AAC3-E4CC83544F23}">
          <p14:sldIdLst>
            <p14:sldId id="282"/>
            <p14:sldId id="2963"/>
            <p14:sldId id="2950"/>
            <p14:sldId id="512"/>
            <p14:sldId id="521"/>
            <p14:sldId id="305"/>
            <p14:sldId id="2952"/>
            <p14:sldId id="2835"/>
            <p14:sldId id="2953"/>
            <p14:sldId id="2954"/>
            <p14:sldId id="2886"/>
            <p14:sldId id="2887"/>
            <p14:sldId id="2889"/>
            <p14:sldId id="2885"/>
            <p14:sldId id="2890"/>
            <p14:sldId id="2892"/>
            <p14:sldId id="2893"/>
            <p14:sldId id="2894"/>
            <p14:sldId id="2957"/>
            <p14:sldId id="2896"/>
            <p14:sldId id="297"/>
            <p14:sldId id="298"/>
            <p14:sldId id="2958"/>
            <p14:sldId id="2962"/>
            <p14:sldId id="2951"/>
            <p14:sldId id="2955"/>
            <p14:sldId id="2956"/>
            <p14:sldId id="2854"/>
            <p14:sldId id="2870"/>
            <p14:sldId id="2869"/>
            <p14:sldId id="2960"/>
            <p14:sldId id="2961"/>
            <p14:sldId id="2959"/>
            <p14:sldId id="29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980" autoAdjust="0"/>
  </p:normalViewPr>
  <p:slideViewPr>
    <p:cSldViewPr snapToGrid="0" snapToObjects="1">
      <p:cViewPr varScale="1">
        <p:scale>
          <a:sx n="100" d="100"/>
          <a:sy n="100" d="100"/>
        </p:scale>
        <p:origin x="58" y="1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17-11-2020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jupyterlab.readthedocs.io/en/stable/getting_started/changelog.html#changelog"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github.com/jupyterlab/jupyterlab/issue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turn data into business value through insights and actions from visualizations and machine learning models, we first need to prepare the data. Data has to be gathered, cleansed, standardized, filtered, enriched, joined from many different sources into consolidated, complete and easily accessible data sets for the data scientist to work on.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Notebooks powered by Python are very popular for exploratory data analytics and data wrangling. This session introduces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Notebooks to uninitiated developers with an interest in data science and machine learning. The data set under scrutiny is the conference session catalog for a large developer conference: we will do live analysis and visualization of sessions, titles and abstracts, speakers, tracks and rooms and try a little machine learning for automated session classification as well.</a:t>
            </a:r>
            <a:br>
              <a:rPr lang="en-US" dirty="0"/>
            </a:br>
            <a:br>
              <a:rPr lang="en-US" dirty="0"/>
            </a:br>
            <a:r>
              <a:rPr lang="en-US" sz="1200" b="0" i="0" kern="1200" dirty="0">
                <a:solidFill>
                  <a:schemeClr val="tx1"/>
                </a:solidFill>
                <a:effectLst/>
                <a:latin typeface="+mn-lt"/>
                <a:ea typeface="+mn-ea"/>
                <a:cs typeface="+mn-cs"/>
              </a:rPr>
              <a:t>Summary</a:t>
            </a:r>
            <a:br>
              <a:rPr lang="en-US" dirty="0"/>
            </a:br>
            <a:r>
              <a:rPr lang="en-US" sz="1200" b="0" i="0" kern="1200" dirty="0">
                <a:solidFill>
                  <a:schemeClr val="tx1"/>
                </a:solidFill>
                <a:effectLst/>
                <a:latin typeface="+mn-lt"/>
                <a:ea typeface="+mn-ea"/>
                <a:cs typeface="+mn-cs"/>
              </a:rPr>
              <a:t>This entire session will be one extended demo.</a:t>
            </a:r>
            <a:br>
              <a:rPr lang="en-US" dirty="0"/>
            </a:br>
            <a:r>
              <a:rPr lang="en-US" sz="1200" b="0" i="0" kern="1200" dirty="0">
                <a:solidFill>
                  <a:schemeClr val="tx1"/>
                </a:solidFill>
                <a:effectLst/>
                <a:latin typeface="+mn-lt"/>
                <a:ea typeface="+mn-ea"/>
                <a:cs typeface="+mn-cs"/>
              </a:rPr>
              <a:t>In this demo I will introduce the Data Analysis Flow and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Notebooks as tool using some simple examples. I will then start a project with Python Powered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Notebooks/</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Labs (and mention other engines and notebooks such as Apache Zeppelin) .</a:t>
            </a:r>
            <a:br>
              <a:rPr lang="en-US" dirty="0"/>
            </a:br>
            <a:r>
              <a:rPr lang="en-US" sz="1200" b="0" i="0" kern="1200" dirty="0">
                <a:solidFill>
                  <a:schemeClr val="tx1"/>
                </a:solidFill>
                <a:effectLst/>
                <a:latin typeface="+mn-lt"/>
                <a:ea typeface="+mn-ea"/>
                <a:cs typeface="+mn-cs"/>
              </a:rPr>
              <a:t>Using the REST APIs under the Conference Session Catalog website, we will retrieve raw data on all sessions . Next we will explore the data, wrangle it and create visualizations.</a:t>
            </a:r>
            <a:br>
              <a:rPr lang="en-US" dirty="0"/>
            </a:br>
            <a:r>
              <a:rPr lang="en-US" sz="1200" b="0" i="0" kern="1200" dirty="0">
                <a:solidFill>
                  <a:schemeClr val="tx1"/>
                </a:solidFill>
                <a:effectLst/>
                <a:latin typeface="+mn-lt"/>
                <a:ea typeface="+mn-ea"/>
                <a:cs typeface="+mn-cs"/>
              </a:rPr>
              <a:t>Using 3rd party data sets we will enrich the data - and create richer visualizations - including geographic and NLP-based (text classification)</a:t>
            </a:r>
            <a:br>
              <a:rPr lang="en-US" dirty="0"/>
            </a:br>
            <a:r>
              <a:rPr lang="en-US" sz="1200" b="0" i="0" kern="1200" dirty="0">
                <a:solidFill>
                  <a:schemeClr val="tx1"/>
                </a:solidFill>
                <a:effectLst/>
                <a:latin typeface="+mn-lt"/>
                <a:ea typeface="+mn-ea"/>
                <a:cs typeface="+mn-cs"/>
              </a:rPr>
              <a:t>The audience will get a good understanding of the process, of the tools </a:t>
            </a:r>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 Notebook, Python and Pandas, of </a:t>
            </a:r>
            <a:r>
              <a:rPr lang="en-US" sz="1200" b="0" i="0" kern="1200" dirty="0" err="1">
                <a:solidFill>
                  <a:schemeClr val="tx1"/>
                </a:solidFill>
                <a:effectLst/>
                <a:latin typeface="+mn-lt"/>
                <a:ea typeface="+mn-ea"/>
                <a:cs typeface="+mn-cs"/>
              </a:rPr>
              <a:t>Plotly</a:t>
            </a:r>
            <a:r>
              <a:rPr lang="en-US" sz="1200" b="0" i="0" kern="1200" dirty="0">
                <a:solidFill>
                  <a:schemeClr val="tx1"/>
                </a:solidFill>
                <a:effectLst/>
                <a:latin typeface="+mn-lt"/>
                <a:ea typeface="+mn-ea"/>
                <a:cs typeface="+mn-cs"/>
              </a:rPr>
              <a:t> for visualization - and of some of the statistics of the conference under scrutiny."</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151761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331896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Iteratief – keer terug naar voorgaande stap om meer data, andere </a:t>
            </a:r>
            <a:r>
              <a:rPr lang="nl-NL" dirty="0" err="1"/>
              <a:t>wrangling</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8</a:t>
            </a:fld>
            <a:endParaRPr lang="nl-NL"/>
          </a:p>
        </p:txBody>
      </p:sp>
    </p:spTree>
    <p:extLst>
      <p:ext uri="{BB962C8B-B14F-4D97-AF65-F5344CB8AC3E}">
        <p14:creationId xmlns:p14="http://schemas.microsoft.com/office/powerpoint/2010/main" val="304735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https://insights.stackoverflow.com/trends?tags=pandas%2Cnumpy%2Cmatplotlib%2Cplotly%2Cscipy</a:t>
            </a:r>
          </a:p>
        </p:txBody>
      </p:sp>
      <p:sp>
        <p:nvSpPr>
          <p:cNvPr id="4" name="Slide Number Placeholder 3"/>
          <p:cNvSpPr>
            <a:spLocks noGrp="1"/>
          </p:cNvSpPr>
          <p:nvPr>
            <p:ph type="sldNum" sz="quarter" idx="5"/>
          </p:nvPr>
        </p:nvSpPr>
        <p:spPr/>
        <p:txBody>
          <a:bodyPr/>
          <a:lstStyle/>
          <a:p>
            <a:fld id="{CDFB967C-E8DF-AF4B-9B57-A68D256EEC90}" type="slidenum">
              <a:rPr lang="nl-NL" smtClean="0"/>
              <a:t>14</a:t>
            </a:fld>
            <a:endParaRPr lang="nl-NL"/>
          </a:p>
        </p:txBody>
      </p:sp>
    </p:spTree>
    <p:extLst>
      <p:ext uri="{BB962C8B-B14F-4D97-AF65-F5344CB8AC3E}">
        <p14:creationId xmlns:p14="http://schemas.microsoft.com/office/powerpoint/2010/main" val="2425045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Shift + tab (+ tab ) == help!!</a:t>
            </a:r>
          </a:p>
          <a:p>
            <a:r>
              <a:rPr lang="nl-NL" dirty="0"/>
              <a:t>Tab = </a:t>
            </a:r>
            <a:r>
              <a:rPr lang="nl-NL" dirty="0" err="1"/>
              <a:t>autocomplete</a:t>
            </a:r>
            <a:endParaRPr lang="nl-NL" dirty="0"/>
          </a:p>
          <a:p>
            <a:r>
              <a:rPr lang="nl-NL" dirty="0" err="1"/>
              <a:t>Use</a:t>
            </a:r>
            <a:r>
              <a:rPr lang="nl-NL" dirty="0"/>
              <a:t> ? </a:t>
            </a:r>
            <a:r>
              <a:rPr lang="nl-NL" dirty="0" err="1"/>
              <a:t>To</a:t>
            </a:r>
            <a:r>
              <a:rPr lang="nl-NL" dirty="0"/>
              <a:t> get </a:t>
            </a:r>
            <a:r>
              <a:rPr lang="nl-NL" dirty="0" err="1"/>
              <a:t>docs</a:t>
            </a:r>
            <a:r>
              <a:rPr lang="nl-NL" dirty="0"/>
              <a:t> on module (venn2?  </a:t>
            </a:r>
            <a:r>
              <a:rPr lang="nl-NL" dirty="0" err="1"/>
              <a:t>And</a:t>
            </a:r>
            <a:r>
              <a:rPr lang="nl-NL" dirty="0"/>
              <a:t> </a:t>
            </a:r>
            <a:r>
              <a:rPr lang="nl-NL" dirty="0" err="1"/>
              <a:t>ctrl+enter</a:t>
            </a:r>
            <a:r>
              <a:rPr lang="nl-NL" dirty="0"/>
              <a:t>)</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15</a:t>
            </a:fld>
            <a:endParaRPr lang="nl-NL"/>
          </a:p>
        </p:txBody>
      </p:sp>
    </p:spTree>
    <p:extLst>
      <p:ext uri="{BB962C8B-B14F-4D97-AF65-F5344CB8AC3E}">
        <p14:creationId xmlns:p14="http://schemas.microsoft.com/office/powerpoint/2010/main" val="40051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Pandas: panel data (</a:t>
            </a:r>
            <a:r>
              <a:rPr lang="en-US" dirty="0" err="1"/>
              <a:t>economische</a:t>
            </a:r>
            <a:r>
              <a:rPr lang="en-US" dirty="0"/>
              <a:t> term </a:t>
            </a:r>
            <a:r>
              <a:rPr lang="en-US" dirty="0" err="1"/>
              <a:t>voor</a:t>
            </a:r>
            <a:r>
              <a:rPr lang="en-US" dirty="0"/>
              <a:t> multidimensional </a:t>
            </a:r>
            <a:r>
              <a:rPr lang="en-US" dirty="0" err="1"/>
              <a:t>gestructureerde</a:t>
            </a:r>
            <a:r>
              <a:rPr lang="en-US" dirty="0"/>
              <a:t> dataset)</a:t>
            </a:r>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16</a:t>
            </a:fld>
            <a:endParaRPr lang="nl-NL"/>
          </a:p>
        </p:txBody>
      </p:sp>
    </p:spTree>
    <p:extLst>
      <p:ext uri="{BB962C8B-B14F-4D97-AF65-F5344CB8AC3E}">
        <p14:creationId xmlns:p14="http://schemas.microsoft.com/office/powerpoint/2010/main" val="169941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Learn</a:t>
            </a:r>
            <a:r>
              <a:rPr lang="nl-NL" dirty="0"/>
              <a:t> </a:t>
            </a:r>
            <a:r>
              <a:rPr lang="nl-NL" dirty="0" err="1"/>
              <a:t>pandas</a:t>
            </a:r>
            <a:r>
              <a:rPr lang="nl-NL" dirty="0"/>
              <a:t>: https://medium.com/dunder-data/how-to-learn-pandas-108905ab4955 </a:t>
            </a:r>
          </a:p>
          <a:p>
            <a:r>
              <a:rPr lang="nl-NL" dirty="0"/>
              <a:t>10 minutes </a:t>
            </a:r>
            <a:r>
              <a:rPr lang="nl-NL" dirty="0" err="1"/>
              <a:t>to</a:t>
            </a:r>
            <a:r>
              <a:rPr lang="nl-NL" dirty="0"/>
              <a:t> </a:t>
            </a:r>
            <a:r>
              <a:rPr lang="nl-NL" dirty="0" err="1"/>
              <a:t>pandas</a:t>
            </a:r>
            <a:r>
              <a:rPr lang="nl-NL" dirty="0"/>
              <a:t>: http://pandas.pydata.org/pandas-docs/stable/10min.html </a:t>
            </a:r>
          </a:p>
          <a:p>
            <a:r>
              <a:rPr lang="nl-NL" dirty="0"/>
              <a:t>https://towardsdatascience.com/pandas-dataframe-a-lightweight-intro-680e3a212b96</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17</a:t>
            </a:fld>
            <a:endParaRPr lang="nl-NL"/>
          </a:p>
        </p:txBody>
      </p:sp>
    </p:spTree>
    <p:extLst>
      <p:ext uri="{BB962C8B-B14F-4D97-AF65-F5344CB8AC3E}">
        <p14:creationId xmlns:p14="http://schemas.microsoft.com/office/powerpoint/2010/main" val="2517708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20</a:t>
            </a:fld>
            <a:endParaRPr lang="nl-NL"/>
          </a:p>
        </p:txBody>
      </p:sp>
    </p:spTree>
    <p:extLst>
      <p:ext uri="{BB962C8B-B14F-4D97-AF65-F5344CB8AC3E}">
        <p14:creationId xmlns:p14="http://schemas.microsoft.com/office/powerpoint/2010/main" val="3318490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JupyterLab</a:t>
            </a:r>
            <a:r>
              <a:rPr lang="en-US" sz="1200" b="1" i="0" kern="1200" dirty="0">
                <a:solidFill>
                  <a:schemeClr val="tx1"/>
                </a:solidFill>
                <a:effectLst/>
                <a:latin typeface="+mn-lt"/>
                <a:ea typeface="+mn-ea"/>
                <a:cs typeface="+mn-cs"/>
              </a:rPr>
              <a:t> Releases</a:t>
            </a:r>
          </a:p>
          <a:p>
            <a:r>
              <a:rPr lang="en-US" sz="1200" b="0" i="0" kern="1200" dirty="0">
                <a:solidFill>
                  <a:schemeClr val="tx1"/>
                </a:solidFill>
                <a:effectLst/>
                <a:latin typeface="+mn-lt"/>
                <a:ea typeface="+mn-ea"/>
                <a:cs typeface="+mn-cs"/>
              </a:rPr>
              <a:t>Since </a:t>
            </a:r>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 0.32 (February 2018), the releases of </a:t>
            </a:r>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 are suitable for general daily use by both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novices and users experienced with the Classic Notebook interface. As of the 1.0 release (June 2019), it is additionally ready for extension writers who wish to further customize the </a:t>
            </a:r>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 experience for others. Please review the </a:t>
            </a:r>
            <a:r>
              <a:rPr lang="en-US" sz="1200" b="0" i="0" u="none" strike="noStrike" kern="1200" dirty="0" err="1">
                <a:solidFill>
                  <a:schemeClr val="tx1"/>
                </a:solidFill>
                <a:effectLst/>
                <a:latin typeface="+mn-lt"/>
                <a:ea typeface="+mn-ea"/>
                <a:cs typeface="+mn-cs"/>
                <a:hlinkClick r:id="rId3"/>
              </a:rPr>
              <a:t>JupyterLab</a:t>
            </a:r>
            <a:r>
              <a:rPr lang="en-US" sz="1200" b="0" i="0" u="none" strike="noStrike" kern="1200" dirty="0">
                <a:solidFill>
                  <a:schemeClr val="tx1"/>
                </a:solidFill>
                <a:effectLst/>
                <a:latin typeface="+mn-lt"/>
                <a:ea typeface="+mn-ea"/>
                <a:cs typeface="+mn-cs"/>
                <a:hlinkClick r:id="rId3"/>
              </a:rPr>
              <a:t> Changelog</a:t>
            </a:r>
            <a:r>
              <a:rPr lang="en-US" sz="1200" b="0" i="0" kern="1200" dirty="0">
                <a:solidFill>
                  <a:schemeClr val="tx1"/>
                </a:solidFill>
                <a:effectLst/>
                <a:latin typeface="+mn-lt"/>
                <a:ea typeface="+mn-ea"/>
                <a:cs typeface="+mn-cs"/>
              </a:rPr>
              <a:t> for detailed descriptions of each release.</a:t>
            </a:r>
          </a:p>
          <a:p>
            <a:r>
              <a:rPr lang="en-US" sz="1200" b="0" i="0" kern="1200" dirty="0">
                <a:solidFill>
                  <a:schemeClr val="tx1"/>
                </a:solidFill>
                <a:effectLst/>
                <a:latin typeface="+mn-lt"/>
                <a:ea typeface="+mn-ea"/>
                <a:cs typeface="+mn-cs"/>
              </a:rPr>
              <a:t>The extension developer API is evolving, and we also are currently iterating on UI/UX improvements. We appreciate feedback on our </a:t>
            </a:r>
            <a:r>
              <a:rPr lang="en-US" sz="1200" b="0" i="0" u="none" strike="noStrike" kern="1200" dirty="0">
                <a:solidFill>
                  <a:schemeClr val="tx1"/>
                </a:solidFill>
                <a:effectLst/>
                <a:latin typeface="+mn-lt"/>
                <a:ea typeface="+mn-ea"/>
                <a:cs typeface="+mn-cs"/>
                <a:hlinkClick r:id="rId4"/>
              </a:rPr>
              <a:t>GitHub issues page</a:t>
            </a:r>
            <a:r>
              <a:rPr lang="en-US" sz="1200" b="0" i="0" kern="1200" dirty="0">
                <a:solidFill>
                  <a:schemeClr val="tx1"/>
                </a:solidFill>
                <a:effectLst/>
                <a:latin typeface="+mn-lt"/>
                <a:ea typeface="+mn-ea"/>
                <a:cs typeface="+mn-cs"/>
              </a:rPr>
              <a:t> as we evolve towards a stable extension development API.</a:t>
            </a:r>
          </a:p>
          <a:p>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 will eventually replace the classic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 Throughout this transition, the same notebook document format will be supported by both the classic Notebook and </a:t>
            </a:r>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21</a:t>
            </a:fld>
            <a:endParaRPr lang="nl-NL"/>
          </a:p>
        </p:txBody>
      </p:sp>
    </p:spTree>
    <p:extLst>
      <p:ext uri="{BB962C8B-B14F-4D97-AF65-F5344CB8AC3E}">
        <p14:creationId xmlns:p14="http://schemas.microsoft.com/office/powerpoint/2010/main" val="2688529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run --rm -p 10000:8888 -v "$PWD":/home/</a:t>
            </a:r>
            <a:r>
              <a:rPr lang="en-US" dirty="0" err="1"/>
              <a:t>jovyan</a:t>
            </a:r>
            <a:r>
              <a:rPr lang="en-US" dirty="0"/>
              <a:t>/work -e JUPYTER_ENABLE_LAB=yes </a:t>
            </a:r>
            <a:r>
              <a:rPr lang="en-US" dirty="0" err="1"/>
              <a:t>jupyter</a:t>
            </a:r>
            <a:r>
              <a:rPr lang="en-US" dirty="0"/>
              <a:t>/minimal-notebook</a:t>
            </a:r>
          </a:p>
          <a:p>
            <a:endParaRPr lang="en-US" dirty="0"/>
          </a:p>
          <a:p>
            <a:r>
              <a:rPr lang="en-US" dirty="0"/>
              <a:t>under WSL2: /</a:t>
            </a:r>
            <a:r>
              <a:rPr lang="en-US" dirty="0" err="1"/>
              <a:t>tmp</a:t>
            </a:r>
            <a:r>
              <a:rPr lang="en-US" dirty="0"/>
              <a:t> =&gt; /work</a:t>
            </a:r>
          </a:p>
          <a:p>
            <a:endParaRPr lang="en-US" dirty="0"/>
          </a:p>
          <a:p>
            <a:r>
              <a:rPr lang="en-US" dirty="0"/>
              <a:t>under Windows:</a:t>
            </a:r>
            <a:br>
              <a:rPr lang="en-US" dirty="0"/>
            </a:br>
            <a:endParaRPr lang="en-US" dirty="0"/>
          </a:p>
          <a:p>
            <a:r>
              <a:rPr lang="en-US" sz="1200" b="0" i="0" kern="1200" dirty="0">
                <a:solidFill>
                  <a:schemeClr val="tx1"/>
                </a:solidFill>
                <a:effectLst/>
                <a:latin typeface="+mn-lt"/>
                <a:ea typeface="+mn-ea"/>
                <a:cs typeface="+mn-cs"/>
              </a:rPr>
              <a:t>Open File Explorer</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Type \\wsl$ in the address bar</a:t>
            </a:r>
          </a:p>
          <a:p>
            <a:r>
              <a:rPr lang="en-US" dirty="0"/>
              <a:t>navigate to</a:t>
            </a:r>
          </a:p>
          <a:p>
            <a:r>
              <a:rPr lang="en-US" dirty="0"/>
              <a:t>\\wsl$\Ubuntu-20.04\tmp</a:t>
            </a:r>
          </a:p>
          <a:p>
            <a:endParaRPr lang="en-US" dirty="0"/>
          </a:p>
          <a:p>
            <a:r>
              <a:rPr lang="en-US" dirty="0"/>
              <a:t># Install pandas (without SSL)</a:t>
            </a:r>
          </a:p>
          <a:p>
            <a:r>
              <a:rPr lang="en-US" dirty="0"/>
              <a:t>pip install --trusted-host pypi.org --trusted-host files.pythonhosted.org pandas</a:t>
            </a:r>
          </a:p>
        </p:txBody>
      </p:sp>
      <p:sp>
        <p:nvSpPr>
          <p:cNvPr id="4" name="Slide Number Placeholder 3"/>
          <p:cNvSpPr>
            <a:spLocks noGrp="1"/>
          </p:cNvSpPr>
          <p:nvPr>
            <p:ph type="sldNum" sz="quarter" idx="5"/>
          </p:nvPr>
        </p:nvSpPr>
        <p:spPr/>
        <p:txBody>
          <a:bodyPr/>
          <a:lstStyle/>
          <a:p>
            <a:fld id="{CDFB967C-E8DF-AF4B-9B57-A68D256EEC90}" type="slidenum">
              <a:rPr lang="nl-NL" smtClean="0"/>
              <a:t>22</a:t>
            </a:fld>
            <a:endParaRPr lang="nl-NL"/>
          </a:p>
        </p:txBody>
      </p:sp>
    </p:spTree>
    <p:extLst>
      <p:ext uri="{BB962C8B-B14F-4D97-AF65-F5344CB8AC3E}">
        <p14:creationId xmlns:p14="http://schemas.microsoft.com/office/powerpoint/2010/main" val="1909458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DOAG 2020 | Data Wrangling &amp; Visualization with Jupyter Notebooks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DOAG 2020 | Data Wrangling &amp; Visualization with Jupyter Notebooks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DOAG 2020 | Data Wrangling &amp; Visualization with Jupyter Notebooks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DOAG 2020 | Data Wrangling &amp; Visualization with Jupyter Notebooks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DOAG 2020 | Data Wrangling &amp; Visualization with Jupyter Notebooks</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DOAG 2020 | Data Wrangling &amp; Visualization with Jupyter Notebooks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DOAG 2020 | Data Wrangling &amp; Visualization with Jupyter Notebooks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DOAG 2020 | Data Wrangling &amp; Visualization with Jupyter Notebooks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DOAG 2020 | Data Wrangling &amp; Visualization with Jupyter Notebooks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DOAG 2020 | Data Wrangling &amp; Visualization with Jupyter Notebooks</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DOAG 2020 | Data Wrangling &amp; Visualization with Jupyter Notebooks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DOAG 2020 | Data Wrangling &amp; Visualization with Jupyter Notebooks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5.xml"/><Relationship Id="rId5" Type="http://schemas.openxmlformats.org/officeDocument/2006/relationships/image" Target="../media/image3.jpg"/><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6"/>
          <a:srcRect/>
          <a:stretch/>
        </p:blipFill>
        <p:spPr>
          <a:xfrm>
            <a:off x="7200000" y="363387"/>
            <a:ext cx="1258824" cy="279738"/>
          </a:xfrm>
          <a:prstGeom prst="rect">
            <a:avLst/>
          </a:prstGeom>
        </p:spPr>
      </p:pic>
      <p:pic>
        <p:nvPicPr>
          <p:cNvPr id="11" name="Picture 1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8">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DOAG 2020 | Data Wrangling &amp; Visualization with Jupyter Notebooks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a:srcRect/>
          <a:stretch/>
        </p:blipFill>
        <p:spPr>
          <a:xfrm>
            <a:off x="7200000" y="363387"/>
            <a:ext cx="1258824" cy="279738"/>
          </a:xfrm>
          <a:prstGeom prst="rect">
            <a:avLst/>
          </a:prstGeom>
        </p:spPr>
      </p:pic>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5">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DOAG 2020 | Data Wrangling &amp; Visualization with Jupyter Notebooks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93" r:id="rId1"/>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15.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7.jpeg"/><Relationship Id="rId5" Type="http://schemas.openxmlformats.org/officeDocument/2006/relationships/image" Target="../media/image50.png"/><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7.jpeg"/><Relationship Id="rId7"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5.jpe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3"/>
          </p:nvPr>
        </p:nvSpPr>
        <p:spPr/>
      </p:sp>
      <p:sp>
        <p:nvSpPr>
          <p:cNvPr id="5" name="Title 4"/>
          <p:cNvSpPr>
            <a:spLocks noGrp="1"/>
          </p:cNvSpPr>
          <p:nvPr>
            <p:ph type="ctrTitle"/>
          </p:nvPr>
        </p:nvSpPr>
        <p:spPr/>
        <p:txBody>
          <a:bodyPr/>
          <a:lstStyle/>
          <a:p>
            <a:r>
              <a:rPr lang="en-US" b="0" dirty="0"/>
              <a:t>Introducing </a:t>
            </a:r>
            <a:br>
              <a:rPr lang="en-US" b="0" dirty="0"/>
            </a:br>
            <a:r>
              <a:rPr lang="en-US" b="0" dirty="0"/>
              <a:t>Data Wrangling and Visualization </a:t>
            </a:r>
            <a:br>
              <a:rPr lang="en-US" b="0" dirty="0"/>
            </a:br>
            <a:br>
              <a:rPr lang="en-US" b="0" dirty="0"/>
            </a:br>
            <a:r>
              <a:rPr lang="en-US" sz="2400" b="0" dirty="0"/>
              <a:t>with </a:t>
            </a:r>
            <a:br>
              <a:rPr lang="en-US" sz="2400" b="0" dirty="0"/>
            </a:br>
            <a:r>
              <a:rPr lang="en-US" sz="2400" b="0" dirty="0" err="1"/>
              <a:t>JupyterLab</a:t>
            </a:r>
            <a:r>
              <a:rPr lang="en-US" sz="2400" b="0" dirty="0"/>
              <a:t>, </a:t>
            </a:r>
            <a:br>
              <a:rPr lang="en-US" sz="2400" b="0" dirty="0"/>
            </a:br>
            <a:r>
              <a:rPr lang="en-US" sz="2400" b="0" dirty="0" err="1"/>
              <a:t>Jupyter</a:t>
            </a:r>
            <a:r>
              <a:rPr lang="en-US" sz="2400" b="0" dirty="0"/>
              <a:t> Notebooks and Python</a:t>
            </a:r>
            <a:endParaRPr lang="nl-NL" dirty="0"/>
          </a:p>
        </p:txBody>
      </p:sp>
      <p:sp>
        <p:nvSpPr>
          <p:cNvPr id="4" name="TextBox 3">
            <a:extLst>
              <a:ext uri="{FF2B5EF4-FFF2-40B4-BE49-F238E27FC236}">
                <a16:creationId xmlns:a16="http://schemas.microsoft.com/office/drawing/2014/main" id="{778E0755-ED87-4219-A610-8E01A0F8426B}"/>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DOAG 2020, November 2020</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1026" name="Picture 2" descr="DOAG">
            <a:extLst>
              <a:ext uri="{FF2B5EF4-FFF2-40B4-BE49-F238E27FC236}">
                <a16:creationId xmlns:a16="http://schemas.microsoft.com/office/drawing/2014/main" id="{51DEC8A4-A626-4B9E-938E-9B6D5EF69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676" y="269384"/>
            <a:ext cx="1609725" cy="2952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business understanding">
            <a:extLst>
              <a:ext uri="{FF2B5EF4-FFF2-40B4-BE49-F238E27FC236}">
                <a16:creationId xmlns:a16="http://schemas.microsoft.com/office/drawing/2014/main" id="{FD984DD0-A9B8-4C28-9D7B-CB06D3E1E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96" y="982215"/>
            <a:ext cx="4000678" cy="27971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4924D56-6D22-420D-B985-CAF376DE34C4}"/>
              </a:ext>
            </a:extLst>
          </p:cNvPr>
          <p:cNvPicPr>
            <a:picLocks noChangeAspect="1"/>
          </p:cNvPicPr>
          <p:nvPr/>
        </p:nvPicPr>
        <p:blipFill>
          <a:blip r:embed="rId5"/>
          <a:stretch>
            <a:fillRect/>
          </a:stretch>
        </p:blipFill>
        <p:spPr>
          <a:xfrm>
            <a:off x="300268" y="2915065"/>
            <a:ext cx="2131866" cy="1071344"/>
          </a:xfrm>
          <a:prstGeom prst="rect">
            <a:avLst/>
          </a:prstGeom>
        </p:spPr>
      </p:pic>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a:xfrm>
            <a:off x="1594883" y="288000"/>
            <a:ext cx="5749115" cy="504000"/>
          </a:xfrm>
        </p:spPr>
        <p:txBody>
          <a:bodyPr/>
          <a:lstStyle/>
          <a:p>
            <a:r>
              <a:rPr lang="nl-NL" dirty="0"/>
              <a:t>[</a:t>
            </a:r>
            <a:r>
              <a:rPr lang="nl-NL" dirty="0" err="1"/>
              <a:t>examples</a:t>
            </a:r>
            <a:r>
              <a:rPr lang="nl-NL" dirty="0"/>
              <a:t> of] Technology in Data Flow</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DOAG 2020 | Data Wrangling &amp; Visualization with Jupyter Notebooks</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t>Raw</a:t>
            </a:r>
            <a:r>
              <a:rPr lang="nl-NL" sz="1100" dirty="0"/>
              <a:t>/ </a:t>
            </a:r>
            <a:r>
              <a:rPr lang="nl-NL" sz="1100" dirty="0" err="1"/>
              <a:t>Operational</a:t>
            </a:r>
            <a:r>
              <a:rPr lang="nl-NL" sz="1100" dirty="0"/>
              <a:t> Data Sources</a:t>
            </a:r>
            <a:endParaRPr lang="en-NL" sz="1100" dirty="0"/>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225581" y="20246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Warehouse</a:t>
            </a:r>
            <a:endParaRPr lang="en-NL" sz="1200" dirty="0"/>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97537" y="2508322"/>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Lake</a:t>
            </a:r>
            <a:endParaRPr lang="en-NL" sz="1200" dirty="0"/>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Pipeline</a:t>
            </a:r>
            <a:endParaRPr lang="en-NL" sz="1200" dirty="0"/>
          </a:p>
        </p:txBody>
      </p:sp>
      <p:sp>
        <p:nvSpPr>
          <p:cNvPr id="11" name="Arrow: Right 10">
            <a:extLst>
              <a:ext uri="{FF2B5EF4-FFF2-40B4-BE49-F238E27FC236}">
                <a16:creationId xmlns:a16="http://schemas.microsoft.com/office/drawing/2014/main" id="{6578317B-749F-48D6-AEA1-01D5EBF0F30D}"/>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12" name="Rectangle: Rounded Corners 11">
            <a:extLst>
              <a:ext uri="{FF2B5EF4-FFF2-40B4-BE49-F238E27FC236}">
                <a16:creationId xmlns:a16="http://schemas.microsoft.com/office/drawing/2014/main" id="{5C2FB4A9-F9A3-4BB3-B17F-B71CC6756F3A}"/>
              </a:ext>
            </a:extLst>
          </p:cNvPr>
          <p:cNvSpPr/>
          <p:nvPr/>
        </p:nvSpPr>
        <p:spPr>
          <a:xfrm>
            <a:off x="4456210" y="2349390"/>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3042400" y="3169233"/>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906897" y="3383161"/>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15" name="Rectangle: Rounded Corners 14">
            <a:extLst>
              <a:ext uri="{FF2B5EF4-FFF2-40B4-BE49-F238E27FC236}">
                <a16:creationId xmlns:a16="http://schemas.microsoft.com/office/drawing/2014/main" id="{AB14B637-6B16-4B98-A4A9-607AB72C01D1}"/>
              </a:ext>
            </a:extLst>
          </p:cNvPr>
          <p:cNvSpPr/>
          <p:nvPr/>
        </p:nvSpPr>
        <p:spPr>
          <a:xfrm>
            <a:off x="6700145" y="1973476"/>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16" name="Rectangle: Rounded Corners 15">
            <a:extLst>
              <a:ext uri="{FF2B5EF4-FFF2-40B4-BE49-F238E27FC236}">
                <a16:creationId xmlns:a16="http://schemas.microsoft.com/office/drawing/2014/main" id="{B515987B-4C90-432E-A4D8-15008CD1E461}"/>
              </a:ext>
            </a:extLst>
          </p:cNvPr>
          <p:cNvSpPr/>
          <p:nvPr/>
        </p:nvSpPr>
        <p:spPr>
          <a:xfrm>
            <a:off x="6724471" y="2595621"/>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Dashboard, Notification &amp; Alert Report, </a:t>
            </a:r>
            <a:r>
              <a:rPr lang="nl-NL" sz="1050" dirty="0" err="1">
                <a:solidFill>
                  <a:schemeClr val="accent2">
                    <a:lumMod val="75000"/>
                  </a:schemeClr>
                </a:solidFill>
              </a:rPr>
              <a:t>Visualization</a:t>
            </a:r>
            <a:r>
              <a:rPr lang="nl-NL" sz="1050" dirty="0">
                <a:solidFill>
                  <a:schemeClr val="accent2">
                    <a:lumMod val="75000"/>
                  </a:schemeClr>
                </a:solidFill>
              </a:rPr>
              <a:t>, </a:t>
            </a:r>
            <a:r>
              <a:rPr lang="nl-NL" sz="1000" dirty="0" err="1">
                <a:solidFill>
                  <a:schemeClr val="accent2">
                    <a:lumMod val="75000"/>
                  </a:schemeClr>
                </a:solidFill>
              </a:rPr>
              <a:t>Gamification</a:t>
            </a:r>
            <a:r>
              <a:rPr lang="nl-NL" sz="1000" dirty="0">
                <a:solidFill>
                  <a:schemeClr val="accent2">
                    <a:lumMod val="75000"/>
                  </a:schemeClr>
                </a:solidFill>
              </a:rPr>
              <a:t>, Data Explorer</a:t>
            </a:r>
            <a:endParaRPr lang="en-NL" sz="1050" dirty="0">
              <a:solidFill>
                <a:schemeClr val="accent2">
                  <a:lumMod val="75000"/>
                </a:schemeClr>
              </a:solidFill>
            </a:endParaRPr>
          </a:p>
        </p:txBody>
      </p:sp>
      <p:sp>
        <p:nvSpPr>
          <p:cNvPr id="17" name="Rectangle: Rounded Corners 16">
            <a:extLst>
              <a:ext uri="{FF2B5EF4-FFF2-40B4-BE49-F238E27FC236}">
                <a16:creationId xmlns:a16="http://schemas.microsoft.com/office/drawing/2014/main" id="{74DEC6E8-E2A5-4DE7-A86D-27C244843F49}"/>
              </a:ext>
            </a:extLst>
          </p:cNvPr>
          <p:cNvSpPr/>
          <p:nvPr/>
        </p:nvSpPr>
        <p:spPr>
          <a:xfrm>
            <a:off x="6724472" y="3228538"/>
            <a:ext cx="1819197" cy="4005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Business </a:t>
            </a:r>
            <a:r>
              <a:rPr lang="nl-NL" sz="1200" dirty="0" err="1">
                <a:solidFill>
                  <a:schemeClr val="accent2">
                    <a:lumMod val="75000"/>
                  </a:schemeClr>
                </a:solidFill>
              </a:rPr>
              <a:t>insight</a:t>
            </a:r>
            <a:r>
              <a:rPr lang="nl-NL" sz="1200" dirty="0">
                <a:solidFill>
                  <a:schemeClr val="accent2">
                    <a:lumMod val="75000"/>
                  </a:schemeClr>
                </a:solidFill>
              </a:rPr>
              <a:t>: </a:t>
            </a:r>
            <a:r>
              <a:rPr lang="nl-NL" sz="1200" dirty="0" err="1">
                <a:solidFill>
                  <a:schemeClr val="accent2">
                    <a:lumMod val="75000"/>
                  </a:schemeClr>
                </a:solidFill>
              </a:rPr>
              <a:t>what</a:t>
            </a:r>
            <a:r>
              <a:rPr lang="nl-NL" sz="1200" dirty="0">
                <a:solidFill>
                  <a:schemeClr val="accent2">
                    <a:lumMod val="75000"/>
                  </a:schemeClr>
                </a:solidFill>
              </a:rPr>
              <a:t>, </a:t>
            </a:r>
            <a:r>
              <a:rPr lang="nl-NL" sz="1200" dirty="0" err="1">
                <a:solidFill>
                  <a:schemeClr val="accent2">
                    <a:lumMod val="75000"/>
                  </a:schemeClr>
                </a:solidFill>
              </a:rPr>
              <a:t>when</a:t>
            </a:r>
            <a:r>
              <a:rPr lang="nl-NL" sz="1200" dirty="0">
                <a:solidFill>
                  <a:schemeClr val="accent2">
                    <a:lumMod val="75000"/>
                  </a:schemeClr>
                </a:solidFill>
              </a:rPr>
              <a:t>, </a:t>
            </a:r>
            <a:r>
              <a:rPr lang="nl-NL" sz="1200" dirty="0" err="1">
                <a:solidFill>
                  <a:schemeClr val="accent2">
                    <a:lumMod val="75000"/>
                  </a:schemeClr>
                </a:solidFill>
              </a:rPr>
              <a:t>who</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a:t>
            </a:r>
            <a:r>
              <a:rPr lang="nl-NL" sz="1200" dirty="0" err="1">
                <a:solidFill>
                  <a:schemeClr val="accent2">
                    <a:lumMod val="75000"/>
                  </a:schemeClr>
                </a:solidFill>
              </a:rPr>
              <a:t>why</a:t>
            </a:r>
            <a:endParaRPr lang="en-NL" sz="1200" dirty="0">
              <a:solidFill>
                <a:schemeClr val="accent2">
                  <a:lumMod val="75000"/>
                </a:schemeClr>
              </a:solidFill>
            </a:endParaRPr>
          </a:p>
        </p:txBody>
      </p:sp>
      <p:sp>
        <p:nvSpPr>
          <p:cNvPr id="18" name="Arrow: Right 17">
            <a:extLst>
              <a:ext uri="{FF2B5EF4-FFF2-40B4-BE49-F238E27FC236}">
                <a16:creationId xmlns:a16="http://schemas.microsoft.com/office/drawing/2014/main" id="{A05EAC26-F26C-495C-B45C-928CE12DA79D}"/>
              </a:ext>
            </a:extLst>
          </p:cNvPr>
          <p:cNvSpPr/>
          <p:nvPr/>
        </p:nvSpPr>
        <p:spPr>
          <a:xfrm>
            <a:off x="5522483" y="1846333"/>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19" name="Arrow: Right 18">
            <a:extLst>
              <a:ext uri="{FF2B5EF4-FFF2-40B4-BE49-F238E27FC236}">
                <a16:creationId xmlns:a16="http://schemas.microsoft.com/office/drawing/2014/main" id="{B511F96C-A13F-41FD-A270-9BC6693E792F}"/>
              </a:ext>
            </a:extLst>
          </p:cNvPr>
          <p:cNvSpPr/>
          <p:nvPr/>
        </p:nvSpPr>
        <p:spPr>
          <a:xfrm>
            <a:off x="8023409" y="1898212"/>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20" name="Arrow: Right 19">
            <a:extLst>
              <a:ext uri="{FF2B5EF4-FFF2-40B4-BE49-F238E27FC236}">
                <a16:creationId xmlns:a16="http://schemas.microsoft.com/office/drawing/2014/main" id="{EEFD44DE-AB3C-4C0B-8512-FC2BDC3DF42F}"/>
              </a:ext>
            </a:extLst>
          </p:cNvPr>
          <p:cNvSpPr/>
          <p:nvPr/>
        </p:nvSpPr>
        <p:spPr>
          <a:xfrm>
            <a:off x="5517732" y="2526030"/>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Business Intelligence</a:t>
            </a:r>
            <a:endParaRPr lang="en-NL" sz="1200" dirty="0"/>
          </a:p>
        </p:txBody>
      </p:sp>
      <p:sp>
        <p:nvSpPr>
          <p:cNvPr id="22" name="Speech Bubble: Rectangle 21">
            <a:extLst>
              <a:ext uri="{FF2B5EF4-FFF2-40B4-BE49-F238E27FC236}">
                <a16:creationId xmlns:a16="http://schemas.microsoft.com/office/drawing/2014/main" id="{A0EE858F-5EB0-405C-856C-F87FB3473D86}"/>
              </a:ext>
            </a:extLst>
          </p:cNvPr>
          <p:cNvSpPr/>
          <p:nvPr/>
        </p:nvSpPr>
        <p:spPr>
          <a:xfrm>
            <a:off x="2271301" y="693097"/>
            <a:ext cx="3246431" cy="1153236"/>
          </a:xfrm>
          <a:prstGeom prst="wedgeRectCallout">
            <a:avLst>
              <a:gd name="adj1" fmla="val -20518"/>
              <a:gd name="adj2" fmla="val 71438"/>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b="1" dirty="0">
                <a:solidFill>
                  <a:schemeClr val="accent3"/>
                </a:solidFill>
              </a:rPr>
              <a:t>JSON files in file storage</a:t>
            </a:r>
            <a:endParaRPr lang="en-NL" sz="1000" dirty="0"/>
          </a:p>
        </p:txBody>
      </p:sp>
      <p:sp>
        <p:nvSpPr>
          <p:cNvPr id="23" name="Speech Bubble: Rectangle 22">
            <a:extLst>
              <a:ext uri="{FF2B5EF4-FFF2-40B4-BE49-F238E27FC236}">
                <a16:creationId xmlns:a16="http://schemas.microsoft.com/office/drawing/2014/main" id="{14AB4D56-0346-475B-A077-67D0AE2B1FF2}"/>
              </a:ext>
            </a:extLst>
          </p:cNvPr>
          <p:cNvSpPr/>
          <p:nvPr/>
        </p:nvSpPr>
        <p:spPr>
          <a:xfrm>
            <a:off x="140648" y="3464822"/>
            <a:ext cx="2653462" cy="1429448"/>
          </a:xfrm>
          <a:prstGeom prst="wedgeRectCallout">
            <a:avLst>
              <a:gd name="adj1" fmla="val 935"/>
              <a:gd name="adj2" fmla="val -9484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a:t>Python, </a:t>
            </a:r>
            <a:r>
              <a:rPr lang="nl-NL" sz="1000" b="1" dirty="0" err="1">
                <a:solidFill>
                  <a:schemeClr val="accent3"/>
                </a:solidFill>
              </a:rPr>
              <a:t>JupyterLab</a:t>
            </a:r>
            <a:r>
              <a:rPr lang="nl-NL" sz="1000" b="1" dirty="0">
                <a:solidFill>
                  <a:schemeClr val="accent3"/>
                </a:solidFill>
              </a:rPr>
              <a:t> Notebooks</a:t>
            </a:r>
            <a:endParaRPr lang="en-NL" sz="800" dirty="0"/>
          </a:p>
        </p:txBody>
      </p:sp>
      <p:sp>
        <p:nvSpPr>
          <p:cNvPr id="24" name="Speech Bubble: Rectangle 23">
            <a:extLst>
              <a:ext uri="{FF2B5EF4-FFF2-40B4-BE49-F238E27FC236}">
                <a16:creationId xmlns:a16="http://schemas.microsoft.com/office/drawing/2014/main" id="{EFDE23F5-A1D2-4FFB-8309-568F1CCC404F}"/>
              </a:ext>
            </a:extLst>
          </p:cNvPr>
          <p:cNvSpPr/>
          <p:nvPr/>
        </p:nvSpPr>
        <p:spPr>
          <a:xfrm>
            <a:off x="2991333" y="3337153"/>
            <a:ext cx="2228367" cy="1280568"/>
          </a:xfrm>
          <a:prstGeom prst="wedgeRectCallout">
            <a:avLst>
              <a:gd name="adj1" fmla="val -13998"/>
              <a:gd name="adj2" fmla="val -90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err="1"/>
              <a:t>JupyterLab</a:t>
            </a:r>
            <a:r>
              <a:rPr lang="nl-NL" sz="1000" dirty="0"/>
              <a:t> Notebooks, </a:t>
            </a:r>
          </a:p>
        </p:txBody>
      </p:sp>
      <p:sp>
        <p:nvSpPr>
          <p:cNvPr id="25" name="Speech Bubble: Rectangle 24">
            <a:extLst>
              <a:ext uri="{FF2B5EF4-FFF2-40B4-BE49-F238E27FC236}">
                <a16:creationId xmlns:a16="http://schemas.microsoft.com/office/drawing/2014/main" id="{511EF335-BE9D-4A41-A333-79A89F3EB214}"/>
              </a:ext>
            </a:extLst>
          </p:cNvPr>
          <p:cNvSpPr/>
          <p:nvPr/>
        </p:nvSpPr>
        <p:spPr>
          <a:xfrm>
            <a:off x="5538953" y="3454498"/>
            <a:ext cx="2228367" cy="1429447"/>
          </a:xfrm>
          <a:prstGeom prst="wedgeRectCallout">
            <a:avLst>
              <a:gd name="adj1" fmla="val -13314"/>
              <a:gd name="adj2" fmla="val -67518"/>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b="1" dirty="0" err="1">
                <a:solidFill>
                  <a:schemeClr val="accent3"/>
                </a:solidFill>
              </a:rPr>
              <a:t>JupyterLab</a:t>
            </a:r>
            <a:r>
              <a:rPr lang="nl-NL" sz="1000" b="1" dirty="0">
                <a:solidFill>
                  <a:schemeClr val="accent3"/>
                </a:solidFill>
              </a:rPr>
              <a:t> Notebooks</a:t>
            </a:r>
            <a:endParaRPr lang="nl-NL" sz="800" dirty="0"/>
          </a:p>
        </p:txBody>
      </p:sp>
      <p:sp>
        <p:nvSpPr>
          <p:cNvPr id="26" name="Speech Bubble: Rectangle 25">
            <a:extLst>
              <a:ext uri="{FF2B5EF4-FFF2-40B4-BE49-F238E27FC236}">
                <a16:creationId xmlns:a16="http://schemas.microsoft.com/office/drawing/2014/main" id="{03955AD2-7A96-40D6-A836-E460742D3EBF}"/>
              </a:ext>
            </a:extLst>
          </p:cNvPr>
          <p:cNvSpPr/>
          <p:nvPr/>
        </p:nvSpPr>
        <p:spPr>
          <a:xfrm>
            <a:off x="5897571" y="144780"/>
            <a:ext cx="3246430" cy="1627353"/>
          </a:xfrm>
          <a:prstGeom prst="wedgeRectCallout">
            <a:avLst>
              <a:gd name="adj1" fmla="val -34807"/>
              <a:gd name="adj2" fmla="val 71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a:t>Python, </a:t>
            </a:r>
            <a:r>
              <a:rPr lang="nl-NL" sz="1000" dirty="0" err="1"/>
              <a:t>JupyterLab</a:t>
            </a:r>
            <a:r>
              <a:rPr lang="nl-NL" sz="1000" dirty="0"/>
              <a:t> Notebooks</a:t>
            </a:r>
            <a:endParaRPr lang="nl-NL" sz="800" dirty="0"/>
          </a:p>
        </p:txBody>
      </p:sp>
      <p:sp>
        <p:nvSpPr>
          <p:cNvPr id="27" name="Footer Placeholder 2">
            <a:extLst>
              <a:ext uri="{FF2B5EF4-FFF2-40B4-BE49-F238E27FC236}">
                <a16:creationId xmlns:a16="http://schemas.microsoft.com/office/drawing/2014/main" id="{D79F8233-9909-4B73-9B28-597470937FEF}"/>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1465583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1153947-DFE7-45D2-AD92-FF6878115D9C}"/>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DOAG 2020 | Data Wrangling &amp; Visualization with Jupyter Notebooks</a:t>
            </a:r>
            <a:endParaRPr lang="nl-NL"/>
          </a:p>
        </p:txBody>
      </p:sp>
      <p:sp>
        <p:nvSpPr>
          <p:cNvPr id="2" name="Title 1">
            <a:extLst>
              <a:ext uri="{FF2B5EF4-FFF2-40B4-BE49-F238E27FC236}">
                <a16:creationId xmlns:a16="http://schemas.microsoft.com/office/drawing/2014/main" id="{719BF7E8-DAB0-4A02-899E-5A9A9BBCF7F2}"/>
              </a:ext>
            </a:extLst>
          </p:cNvPr>
          <p:cNvSpPr>
            <a:spLocks noGrp="1"/>
          </p:cNvSpPr>
          <p:nvPr>
            <p:ph type="title"/>
          </p:nvPr>
        </p:nvSpPr>
        <p:spPr>
          <a:xfrm>
            <a:off x="1531087" y="288000"/>
            <a:ext cx="5812911" cy="504000"/>
          </a:xfrm>
        </p:spPr>
        <p:txBody>
          <a:bodyPr anchor="ctr">
            <a:normAutofit/>
          </a:bodyPr>
          <a:lstStyle/>
          <a:p>
            <a:r>
              <a:rPr lang="en-US" dirty="0"/>
              <a:t>TIOBE Programming Community Index</a:t>
            </a:r>
          </a:p>
        </p:txBody>
      </p:sp>
      <p:pic>
        <p:nvPicPr>
          <p:cNvPr id="5" name="Picture 4">
            <a:extLst>
              <a:ext uri="{FF2B5EF4-FFF2-40B4-BE49-F238E27FC236}">
                <a16:creationId xmlns:a16="http://schemas.microsoft.com/office/drawing/2014/main" id="{F6BBD780-F5BA-4F02-9963-8D3C5992651C}"/>
              </a:ext>
            </a:extLst>
          </p:cNvPr>
          <p:cNvPicPr>
            <a:picLocks noChangeAspect="1"/>
          </p:cNvPicPr>
          <p:nvPr/>
        </p:nvPicPr>
        <p:blipFill>
          <a:blip r:embed="rId2"/>
          <a:stretch>
            <a:fillRect/>
          </a:stretch>
        </p:blipFill>
        <p:spPr>
          <a:xfrm>
            <a:off x="896607" y="810001"/>
            <a:ext cx="7350785" cy="3510000"/>
          </a:xfrm>
          <a:prstGeom prst="rect">
            <a:avLst/>
          </a:prstGeom>
          <a:noFill/>
        </p:spPr>
      </p:pic>
      <p:sp>
        <p:nvSpPr>
          <p:cNvPr id="6" name="Arrow: Up 5">
            <a:extLst>
              <a:ext uri="{FF2B5EF4-FFF2-40B4-BE49-F238E27FC236}">
                <a16:creationId xmlns:a16="http://schemas.microsoft.com/office/drawing/2014/main" id="{D0E22059-B83F-4360-BB0D-37A189DAF49A}"/>
              </a:ext>
            </a:extLst>
          </p:cNvPr>
          <p:cNvSpPr/>
          <p:nvPr/>
        </p:nvSpPr>
        <p:spPr>
          <a:xfrm>
            <a:off x="2396359" y="4228520"/>
            <a:ext cx="252248" cy="2099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C0871E8E-0D74-4A2D-8A14-B32D14B25A67}"/>
              </a:ext>
            </a:extLst>
          </p:cNvPr>
          <p:cNvSpPr/>
          <p:nvPr/>
        </p:nvSpPr>
        <p:spPr>
          <a:xfrm>
            <a:off x="8118064" y="2818084"/>
            <a:ext cx="287008" cy="2312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941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79943" y="288000"/>
            <a:ext cx="5664055" cy="504000"/>
          </a:xfrm>
        </p:spPr>
        <p:txBody>
          <a:bodyPr/>
          <a:lstStyle/>
          <a:p>
            <a:r>
              <a:rPr lang="nl-NL" dirty="0" err="1">
                <a:latin typeface="Arial" panose="020B0604020202020204" pitchFamily="34" charset="0"/>
                <a:cs typeface="Arial" panose="020B0604020202020204" pitchFamily="34" charset="0"/>
              </a:rPr>
              <a:t>Advantages</a:t>
            </a:r>
            <a:r>
              <a:rPr lang="nl-NL" dirty="0">
                <a:latin typeface="Arial" panose="020B0604020202020204" pitchFamily="34" charset="0"/>
                <a:cs typeface="Arial" panose="020B0604020202020204" pitchFamily="34" charset="0"/>
              </a:rPr>
              <a:t> of Python</a:t>
            </a:r>
          </a:p>
        </p:txBody>
      </p:sp>
      <p:sp>
        <p:nvSpPr>
          <p:cNvPr id="7" name="Content Placeholder 6"/>
          <p:cNvSpPr>
            <a:spLocks noGrp="1"/>
          </p:cNvSpPr>
          <p:nvPr>
            <p:ph idx="1"/>
          </p:nvPr>
        </p:nvSpPr>
        <p:spPr>
          <a:xfrm>
            <a:off x="720003" y="812430"/>
            <a:ext cx="3680547" cy="3780000"/>
          </a:xfrm>
        </p:spPr>
        <p:txBody>
          <a:bodyPr/>
          <a:lstStyle/>
          <a:p>
            <a:r>
              <a:rPr lang="en-US" dirty="0"/>
              <a:t>Easy to learn</a:t>
            </a:r>
            <a:br>
              <a:rPr lang="en-US" dirty="0"/>
            </a:br>
            <a:r>
              <a:rPr lang="en-US" dirty="0"/>
              <a:t>Easy to read.</a:t>
            </a:r>
            <a:br>
              <a:rPr lang="en-US" dirty="0"/>
            </a:br>
            <a:r>
              <a:rPr lang="en-US" dirty="0"/>
              <a:t>
Quick to grasp for beginners.</a:t>
            </a:r>
            <a:br>
              <a:rPr lang="en-US" dirty="0"/>
            </a:br>
            <a:r>
              <a:rPr lang="en-US" dirty="0"/>
              <a:t>
The focus is on solving a problem, not on the complexity of the syntax.</a:t>
            </a:r>
            <a:br>
              <a:rPr lang="en-US" dirty="0"/>
            </a:br>
            <a:r>
              <a:rPr lang="en-US" dirty="0"/>
              <a:t>
Little time and effort required to produce first script.</a:t>
            </a:r>
          </a:p>
          <a:p>
            <a:endParaRPr lang="en-US" dirty="0"/>
          </a:p>
          <a:p>
            <a:r>
              <a:rPr lang="en-US" dirty="0"/>
              <a:t>Python runs on all major operating systems and platforms.</a:t>
            </a:r>
            <a:br>
              <a:rPr lang="en-US" dirty="0"/>
            </a:br>
            <a:endParaRPr lang="en-US" dirty="0"/>
          </a:p>
          <a:p>
            <a:r>
              <a:rPr lang="en-US" dirty="0"/>
              <a:t>Many tutorials &amp; support in communities</a:t>
            </a:r>
            <a:endParaRPr lang="nl-NL" dirty="0"/>
          </a:p>
        </p:txBody>
      </p:sp>
      <p:sp>
        <p:nvSpPr>
          <p:cNvPr id="4" name="Footer Placeholder 3"/>
          <p:cNvSpPr>
            <a:spLocks noGrp="1"/>
          </p:cNvSpPr>
          <p:nvPr>
            <p:ph type="ftr" sz="quarter" idx="11"/>
          </p:nvPr>
        </p:nvSpPr>
        <p:spPr/>
        <p:txBody>
          <a:bodyPr/>
          <a:lstStyle/>
          <a:p>
            <a:r>
              <a:rPr lang="en-US"/>
              <a:t>DOAG 2020 | Data Wrangling &amp; Visualization with Jupyter Notebooks</a:t>
            </a:r>
            <a:endParaRPr lang="nl-NL" dirty="0"/>
          </a:p>
        </p:txBody>
      </p:sp>
      <p:grpSp>
        <p:nvGrpSpPr>
          <p:cNvPr id="10" name="Groep 9">
            <a:extLst>
              <a:ext uri="{FF2B5EF4-FFF2-40B4-BE49-F238E27FC236}">
                <a16:creationId xmlns:a16="http://schemas.microsoft.com/office/drawing/2014/main" id="{A2D11783-9B3A-4CB4-9B9F-3618B835E955}"/>
              </a:ext>
            </a:extLst>
          </p:cNvPr>
          <p:cNvGrpSpPr/>
          <p:nvPr/>
        </p:nvGrpSpPr>
        <p:grpSpPr>
          <a:xfrm>
            <a:off x="4558553" y="1198049"/>
            <a:ext cx="4390569" cy="1483250"/>
            <a:chOff x="114196" y="3459093"/>
            <a:chExt cx="4390569" cy="1483250"/>
          </a:xfrm>
        </p:grpSpPr>
        <p:pic>
          <p:nvPicPr>
            <p:cNvPr id="2" name="Afbeelding 1">
              <a:extLst>
                <a:ext uri="{FF2B5EF4-FFF2-40B4-BE49-F238E27FC236}">
                  <a16:creationId xmlns:a16="http://schemas.microsoft.com/office/drawing/2014/main" id="{54CFDED4-1708-4187-8B3F-348FCD7F1B34}"/>
                </a:ext>
              </a:extLst>
            </p:cNvPr>
            <p:cNvPicPr>
              <a:picLocks noChangeAspect="1"/>
            </p:cNvPicPr>
            <p:nvPr/>
          </p:nvPicPr>
          <p:blipFill>
            <a:blip r:embed="rId2"/>
            <a:stretch>
              <a:fillRect/>
            </a:stretch>
          </p:blipFill>
          <p:spPr>
            <a:xfrm>
              <a:off x="114196" y="3674505"/>
              <a:ext cx="4390569" cy="1267838"/>
            </a:xfrm>
            <a:prstGeom prst="rect">
              <a:avLst/>
            </a:prstGeom>
          </p:spPr>
        </p:pic>
        <p:sp>
          <p:nvSpPr>
            <p:cNvPr id="8" name="Tekstvak 7">
              <a:extLst>
                <a:ext uri="{FF2B5EF4-FFF2-40B4-BE49-F238E27FC236}">
                  <a16:creationId xmlns:a16="http://schemas.microsoft.com/office/drawing/2014/main" id="{48AD1EEF-12F5-4563-AE00-E1089517BC72}"/>
                </a:ext>
              </a:extLst>
            </p:cNvPr>
            <p:cNvSpPr txBox="1"/>
            <p:nvPr/>
          </p:nvSpPr>
          <p:spPr>
            <a:xfrm>
              <a:off x="114196" y="3459093"/>
              <a:ext cx="4377122" cy="200055"/>
            </a:xfrm>
            <a:prstGeom prst="rect">
              <a:avLst/>
            </a:prstGeom>
            <a:noFill/>
          </p:spPr>
          <p:txBody>
            <a:bodyPr wrap="square" lIns="0" tIns="0" rIns="0" bIns="0" rtlCol="0">
              <a:spAutoFit/>
            </a:bodyPr>
            <a:lstStyle/>
            <a:p>
              <a:r>
                <a:rPr lang="en-US" sz="1300" dirty="0">
                  <a:latin typeface="Arial" panose="020B0604020202020204" pitchFamily="34" charset="0"/>
                  <a:cs typeface="Arial" panose="020B0604020202020204" pitchFamily="34" charset="0"/>
                </a:rPr>
                <a:t>Java:</a:t>
              </a:r>
              <a:endParaRPr lang="en-NL" sz="1300" dirty="0" err="1">
                <a:latin typeface="Arial" panose="020B0604020202020204" pitchFamily="34" charset="0"/>
                <a:cs typeface="Arial" panose="020B0604020202020204" pitchFamily="34" charset="0"/>
              </a:endParaRPr>
            </a:p>
          </p:txBody>
        </p:sp>
      </p:grpSp>
      <p:grpSp>
        <p:nvGrpSpPr>
          <p:cNvPr id="13" name="Groep 12">
            <a:extLst>
              <a:ext uri="{FF2B5EF4-FFF2-40B4-BE49-F238E27FC236}">
                <a16:creationId xmlns:a16="http://schemas.microsoft.com/office/drawing/2014/main" id="{4B249CC0-DFFF-4AE1-A467-1456301551B2}"/>
              </a:ext>
            </a:extLst>
          </p:cNvPr>
          <p:cNvGrpSpPr/>
          <p:nvPr/>
        </p:nvGrpSpPr>
        <p:grpSpPr>
          <a:xfrm>
            <a:off x="4572000" y="3087348"/>
            <a:ext cx="4491256" cy="668098"/>
            <a:chOff x="4504765" y="3459092"/>
            <a:chExt cx="4491256" cy="668098"/>
          </a:xfrm>
        </p:grpSpPr>
        <p:pic>
          <p:nvPicPr>
            <p:cNvPr id="3" name="Afbeelding 2">
              <a:extLst>
                <a:ext uri="{FF2B5EF4-FFF2-40B4-BE49-F238E27FC236}">
                  <a16:creationId xmlns:a16="http://schemas.microsoft.com/office/drawing/2014/main" id="{A492FA54-F13E-4631-9D68-07391B287879}"/>
                </a:ext>
              </a:extLst>
            </p:cNvPr>
            <p:cNvPicPr>
              <a:picLocks noChangeAspect="1"/>
            </p:cNvPicPr>
            <p:nvPr/>
          </p:nvPicPr>
          <p:blipFill>
            <a:blip r:embed="rId3"/>
            <a:stretch>
              <a:fillRect/>
            </a:stretch>
          </p:blipFill>
          <p:spPr>
            <a:xfrm>
              <a:off x="4504765" y="3674504"/>
              <a:ext cx="4491256" cy="452686"/>
            </a:xfrm>
            <a:prstGeom prst="rect">
              <a:avLst/>
            </a:prstGeom>
          </p:spPr>
        </p:pic>
        <p:sp>
          <p:nvSpPr>
            <p:cNvPr id="9" name="Tekstvak 8">
              <a:extLst>
                <a:ext uri="{FF2B5EF4-FFF2-40B4-BE49-F238E27FC236}">
                  <a16:creationId xmlns:a16="http://schemas.microsoft.com/office/drawing/2014/main" id="{B95858E1-1712-49C0-A498-48807845B5EB}"/>
                </a:ext>
              </a:extLst>
            </p:cNvPr>
            <p:cNvSpPr txBox="1"/>
            <p:nvPr/>
          </p:nvSpPr>
          <p:spPr>
            <a:xfrm>
              <a:off x="4504765" y="3459092"/>
              <a:ext cx="4377122" cy="200055"/>
            </a:xfrm>
            <a:prstGeom prst="rect">
              <a:avLst/>
            </a:prstGeom>
            <a:noFill/>
          </p:spPr>
          <p:txBody>
            <a:bodyPr wrap="square" lIns="0" tIns="0" rIns="0" bIns="0" rtlCol="0">
              <a:spAutoFit/>
            </a:bodyPr>
            <a:lstStyle/>
            <a:p>
              <a:r>
                <a:rPr lang="en-US" sz="1300" dirty="0">
                  <a:latin typeface="Arial" panose="020B0604020202020204" pitchFamily="34" charset="0"/>
                  <a:cs typeface="Arial" panose="020B0604020202020204" pitchFamily="34" charset="0"/>
                </a:rPr>
                <a:t>Python:</a:t>
              </a:r>
              <a:endParaRPr lang="en-NL" sz="1300" dirty="0" err="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07556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05917" y="288000"/>
            <a:ext cx="5738081" cy="504000"/>
          </a:xfrm>
        </p:spPr>
        <p:txBody>
          <a:bodyPr/>
          <a:lstStyle/>
          <a:p>
            <a:r>
              <a:rPr lang="nl-NL" dirty="0">
                <a:latin typeface="Arial" panose="020B0604020202020204" pitchFamily="34" charset="0"/>
                <a:cs typeface="Arial" panose="020B0604020202020204" pitchFamily="34" charset="0"/>
              </a:rPr>
              <a:t>Data </a:t>
            </a:r>
            <a:r>
              <a:rPr lang="nl-NL" dirty="0" err="1">
                <a:latin typeface="Arial" panose="020B0604020202020204" pitchFamily="34" charset="0"/>
                <a:cs typeface="Arial" panose="020B0604020202020204" pitchFamily="34" charset="0"/>
              </a:rPr>
              <a:t>Science</a:t>
            </a:r>
            <a:r>
              <a:rPr lang="nl-NL" dirty="0">
                <a:latin typeface="Arial" panose="020B0604020202020204" pitchFamily="34" charset="0"/>
                <a:cs typeface="Arial" panose="020B0604020202020204" pitchFamily="34" charset="0"/>
              </a:rPr>
              <a:t> &amp; Machine Learning in Python</a:t>
            </a:r>
          </a:p>
        </p:txBody>
      </p:sp>
      <p:sp>
        <p:nvSpPr>
          <p:cNvPr id="7" name="Content Placeholder 6"/>
          <p:cNvSpPr>
            <a:spLocks noGrp="1"/>
          </p:cNvSpPr>
          <p:nvPr>
            <p:ph idx="1"/>
          </p:nvPr>
        </p:nvSpPr>
        <p:spPr>
          <a:xfrm>
            <a:off x="720003" y="936000"/>
            <a:ext cx="6623999" cy="1513036"/>
          </a:xfrm>
        </p:spPr>
        <p:txBody>
          <a:bodyPr/>
          <a:lstStyle/>
          <a:p>
            <a:r>
              <a:rPr lang="en-US" dirty="0"/>
              <a:t>Focus on data preparation, data visualization, data analysis and machine learning with Python
Python supports all these steps:</a:t>
            </a:r>
            <a:endParaRPr lang="nl-NL" dirty="0"/>
          </a:p>
        </p:txBody>
      </p:sp>
      <p:sp>
        <p:nvSpPr>
          <p:cNvPr id="4" name="Footer Placeholder 3"/>
          <p:cNvSpPr>
            <a:spLocks noGrp="1"/>
          </p:cNvSpPr>
          <p:nvPr>
            <p:ph type="ftr" sz="quarter" idx="11"/>
          </p:nvPr>
        </p:nvSpPr>
        <p:spPr/>
        <p:txBody>
          <a:bodyPr/>
          <a:lstStyle/>
          <a:p>
            <a:r>
              <a:rPr lang="en-US"/>
              <a:t>DOAG 2020 | Data Wrangling &amp; Visualization with Jupyter Notebooks</a:t>
            </a:r>
            <a:endParaRPr lang="nl-NL" dirty="0"/>
          </a:p>
        </p:txBody>
      </p:sp>
      <p:pic>
        <p:nvPicPr>
          <p:cNvPr id="8" name="Picture 4" descr="Afbeeldingsresultaat voor pandas python">
            <a:extLst>
              <a:ext uri="{FF2B5EF4-FFF2-40B4-BE49-F238E27FC236}">
                <a16:creationId xmlns:a16="http://schemas.microsoft.com/office/drawing/2014/main" id="{B8E11459-AED4-4C9A-9A53-B8A5EFB0E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918" y="3757766"/>
            <a:ext cx="1138980" cy="7118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beeldingsresultaat voor numpy">
            <a:extLst>
              <a:ext uri="{FF2B5EF4-FFF2-40B4-BE49-F238E27FC236}">
                <a16:creationId xmlns:a16="http://schemas.microsoft.com/office/drawing/2014/main" id="{75E23A9D-27F3-4BB2-AF2A-76F005884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9" y="3359123"/>
            <a:ext cx="1138980" cy="3986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fbeeldingsresultaat voor matplotlib logo">
            <a:extLst>
              <a:ext uri="{FF2B5EF4-FFF2-40B4-BE49-F238E27FC236}">
                <a16:creationId xmlns:a16="http://schemas.microsoft.com/office/drawing/2014/main" id="{0BAD4A1F-68BC-46F8-8076-1C3346FF3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854" y="3245770"/>
            <a:ext cx="1392253" cy="4064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plotly">
            <a:extLst>
              <a:ext uri="{FF2B5EF4-FFF2-40B4-BE49-F238E27FC236}">
                <a16:creationId xmlns:a16="http://schemas.microsoft.com/office/drawing/2014/main" id="{E525B522-E39C-4091-B39F-C7A15F9C83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059" y="3800768"/>
            <a:ext cx="1792026" cy="6988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Afbeeldingsresultaat voor scikitlearn python">
            <a:extLst>
              <a:ext uri="{FF2B5EF4-FFF2-40B4-BE49-F238E27FC236}">
                <a16:creationId xmlns:a16="http://schemas.microsoft.com/office/drawing/2014/main" id="{09948323-92EB-49BE-A71E-0684903A51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613" y="2246222"/>
            <a:ext cx="1586895" cy="9687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Afbeeldingsresultaat voor tensorflow python">
            <a:extLst>
              <a:ext uri="{FF2B5EF4-FFF2-40B4-BE49-F238E27FC236}">
                <a16:creationId xmlns:a16="http://schemas.microsoft.com/office/drawing/2014/main" id="{B0B7964B-3C95-49A9-87F6-B8B2B28885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7969" y="3198810"/>
            <a:ext cx="1502619" cy="8452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fbeeldingsresultaat voor scipy">
            <a:extLst>
              <a:ext uri="{FF2B5EF4-FFF2-40B4-BE49-F238E27FC236}">
                <a16:creationId xmlns:a16="http://schemas.microsoft.com/office/drawing/2014/main" id="{01D717F0-4EEC-4DC6-ADCE-D55DD62F93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0488" y="2593036"/>
            <a:ext cx="1256224" cy="499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go">
            <a:extLst>
              <a:ext uri="{FF2B5EF4-FFF2-40B4-BE49-F238E27FC236}">
                <a16:creationId xmlns:a16="http://schemas.microsoft.com/office/drawing/2014/main" id="{F27BC10D-4641-404A-B157-E4315A5DA5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3093" y="4174976"/>
            <a:ext cx="2621817" cy="534423"/>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E98EEB7E-7E30-4609-B093-42BA0CB5D366}"/>
              </a:ext>
            </a:extLst>
          </p:cNvPr>
          <p:cNvSpPr/>
          <p:nvPr/>
        </p:nvSpPr>
        <p:spPr>
          <a:xfrm>
            <a:off x="412817" y="2050676"/>
            <a:ext cx="2700867" cy="265199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Rechthoek 16">
            <a:extLst>
              <a:ext uri="{FF2B5EF4-FFF2-40B4-BE49-F238E27FC236}">
                <a16:creationId xmlns:a16="http://schemas.microsoft.com/office/drawing/2014/main" id="{A230078B-33CE-44E9-A0D0-0720A2E3F654}"/>
              </a:ext>
            </a:extLst>
          </p:cNvPr>
          <p:cNvSpPr/>
          <p:nvPr/>
        </p:nvSpPr>
        <p:spPr>
          <a:xfrm>
            <a:off x="3366247" y="2260505"/>
            <a:ext cx="2390860" cy="2448893"/>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echthoek 17">
            <a:extLst>
              <a:ext uri="{FF2B5EF4-FFF2-40B4-BE49-F238E27FC236}">
                <a16:creationId xmlns:a16="http://schemas.microsoft.com/office/drawing/2014/main" id="{E1A0BD21-3ED6-44B5-A01F-72069B0DF1AE}"/>
              </a:ext>
            </a:extLst>
          </p:cNvPr>
          <p:cNvSpPr/>
          <p:nvPr/>
        </p:nvSpPr>
        <p:spPr>
          <a:xfrm>
            <a:off x="5887129" y="1990165"/>
            <a:ext cx="2934141" cy="286533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Tekstvak 2">
            <a:extLst>
              <a:ext uri="{FF2B5EF4-FFF2-40B4-BE49-F238E27FC236}">
                <a16:creationId xmlns:a16="http://schemas.microsoft.com/office/drawing/2014/main" id="{D9C1609D-D0B8-44AE-8B85-0C92235EF51C}"/>
              </a:ext>
            </a:extLst>
          </p:cNvPr>
          <p:cNvSpPr txBox="1"/>
          <p:nvPr/>
        </p:nvSpPr>
        <p:spPr>
          <a:xfrm>
            <a:off x="489090" y="2098165"/>
            <a:ext cx="1648992" cy="430887"/>
          </a:xfrm>
          <a:prstGeom prst="rect">
            <a:avLst/>
          </a:prstGeom>
          <a:noFill/>
        </p:spPr>
        <p:txBody>
          <a:bodyPr wrap="square" lIns="0" tIns="0" rIns="0" bIns="0" rtlCol="0">
            <a:spAutoFit/>
          </a:bodyPr>
          <a:lstStyle/>
          <a:p>
            <a:r>
              <a:rPr lang="en-US" sz="1400" dirty="0">
                <a:latin typeface="Arial" panose="020B0604020202020204" pitchFamily="34" charset="0"/>
                <a:cs typeface="Arial" panose="020B0604020202020204" pitchFamily="34" charset="0"/>
              </a:rPr>
              <a:t>Data preparation
</a:t>
            </a:r>
            <a:endParaRPr lang="en-NL" sz="1400" dirty="0" err="1">
              <a:latin typeface="Arial" panose="020B0604020202020204" pitchFamily="34" charset="0"/>
              <a:cs typeface="Arial" panose="020B0604020202020204" pitchFamily="34" charset="0"/>
            </a:endParaRPr>
          </a:p>
        </p:txBody>
      </p:sp>
      <p:sp>
        <p:nvSpPr>
          <p:cNvPr id="20" name="Tekstvak 19">
            <a:extLst>
              <a:ext uri="{FF2B5EF4-FFF2-40B4-BE49-F238E27FC236}">
                <a16:creationId xmlns:a16="http://schemas.microsoft.com/office/drawing/2014/main" id="{6045990C-9885-4625-A3DF-5399E2187374}"/>
              </a:ext>
            </a:extLst>
          </p:cNvPr>
          <p:cNvSpPr txBox="1"/>
          <p:nvPr/>
        </p:nvSpPr>
        <p:spPr>
          <a:xfrm>
            <a:off x="3420870" y="2302751"/>
            <a:ext cx="1648992" cy="430887"/>
          </a:xfrm>
          <a:prstGeom prst="rect">
            <a:avLst/>
          </a:prstGeom>
          <a:noFill/>
        </p:spPr>
        <p:txBody>
          <a:bodyPr wrap="square" lIns="0" tIns="0" rIns="0" bIns="0" rtlCol="0">
            <a:spAutoFit/>
          </a:bodyPr>
          <a:lstStyle/>
          <a:p>
            <a:r>
              <a:rPr lang="en-US" sz="1400" dirty="0">
                <a:latin typeface="Arial" panose="020B0604020202020204" pitchFamily="34" charset="0"/>
                <a:cs typeface="Arial" panose="020B0604020202020204" pitchFamily="34" charset="0"/>
              </a:rPr>
              <a:t>Data visualization
</a:t>
            </a:r>
            <a:endParaRPr lang="en-NL" sz="1400" dirty="0" err="1">
              <a:latin typeface="Arial" panose="020B0604020202020204" pitchFamily="34" charset="0"/>
              <a:cs typeface="Arial" panose="020B0604020202020204" pitchFamily="34" charset="0"/>
            </a:endParaRPr>
          </a:p>
        </p:txBody>
      </p:sp>
      <p:sp>
        <p:nvSpPr>
          <p:cNvPr id="21" name="Tekstvak 20">
            <a:extLst>
              <a:ext uri="{FF2B5EF4-FFF2-40B4-BE49-F238E27FC236}">
                <a16:creationId xmlns:a16="http://schemas.microsoft.com/office/drawing/2014/main" id="{35A8B3C6-C0A0-46C4-9229-2F24235056E0}"/>
              </a:ext>
            </a:extLst>
          </p:cNvPr>
          <p:cNvSpPr txBox="1"/>
          <p:nvPr/>
        </p:nvSpPr>
        <p:spPr>
          <a:xfrm>
            <a:off x="6002196" y="2060340"/>
            <a:ext cx="2205804" cy="646331"/>
          </a:xfrm>
          <a:prstGeom prst="rect">
            <a:avLst/>
          </a:prstGeom>
          <a:noFill/>
        </p:spPr>
        <p:txBody>
          <a:bodyPr wrap="square" lIns="0" tIns="0" rIns="0" bIns="0" rtlCol="0">
            <a:spAutoFit/>
          </a:bodyPr>
          <a:lstStyle/>
          <a:p>
            <a:r>
              <a:rPr lang="en-US" sz="1400" dirty="0">
                <a:latin typeface="Arial" panose="020B0604020202020204" pitchFamily="34" charset="0"/>
                <a:cs typeface="Arial" panose="020B0604020202020204" pitchFamily="34" charset="0"/>
              </a:rPr>
              <a:t>Analysis &amp; machine learning
</a:t>
            </a:r>
            <a:endParaRPr lang="en-NL" sz="1400" dirty="0" err="1">
              <a:latin typeface="Arial" panose="020B0604020202020204" pitchFamily="34" charset="0"/>
              <a:cs typeface="Arial" panose="020B0604020202020204" pitchFamily="34" charset="0"/>
            </a:endParaRPr>
          </a:p>
        </p:txBody>
      </p:sp>
      <p:pic>
        <p:nvPicPr>
          <p:cNvPr id="11" name="Picture 2" descr="Afbeeldingsresultaat voor seaborn logo">
            <a:extLst>
              <a:ext uri="{FF2B5EF4-FFF2-40B4-BE49-F238E27FC236}">
                <a16:creationId xmlns:a16="http://schemas.microsoft.com/office/drawing/2014/main" id="{A1F09C05-92D4-4C61-9800-2088CEA7D1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1368" y="2607331"/>
            <a:ext cx="874661" cy="96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581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52AA6-41FD-4430-8DAE-BB10D1B5445C}"/>
              </a:ext>
            </a:extLst>
          </p:cNvPr>
          <p:cNvSpPr>
            <a:spLocks noGrp="1"/>
          </p:cNvSpPr>
          <p:nvPr>
            <p:ph type="title"/>
          </p:nvPr>
        </p:nvSpPr>
        <p:spPr>
          <a:xfrm>
            <a:off x="1538177" y="288000"/>
            <a:ext cx="5805822" cy="504000"/>
          </a:xfrm>
        </p:spPr>
        <p:txBody>
          <a:bodyPr anchor="ctr">
            <a:normAutofit/>
          </a:bodyPr>
          <a:lstStyle/>
          <a:p>
            <a:r>
              <a:rPr lang="en-US" dirty="0"/>
              <a:t>Python Libraries</a:t>
            </a:r>
          </a:p>
        </p:txBody>
      </p:sp>
      <p:pic>
        <p:nvPicPr>
          <p:cNvPr id="5" name="Picture 4" descr="Chart, line chart&#10;&#10;Description automatically generated">
            <a:extLst>
              <a:ext uri="{FF2B5EF4-FFF2-40B4-BE49-F238E27FC236}">
                <a16:creationId xmlns:a16="http://schemas.microsoft.com/office/drawing/2014/main" id="{3EF4664A-567C-48DD-AEFF-CD7F5E01EC7A}"/>
              </a:ext>
            </a:extLst>
          </p:cNvPr>
          <p:cNvPicPr>
            <a:picLocks noChangeAspect="1"/>
          </p:cNvPicPr>
          <p:nvPr/>
        </p:nvPicPr>
        <p:blipFill>
          <a:blip r:embed="rId3"/>
          <a:stretch>
            <a:fillRect/>
          </a:stretch>
        </p:blipFill>
        <p:spPr>
          <a:xfrm>
            <a:off x="1078878" y="936000"/>
            <a:ext cx="5906249" cy="3780000"/>
          </a:xfrm>
          <a:prstGeom prst="rect">
            <a:avLst/>
          </a:prstGeom>
          <a:noFill/>
        </p:spPr>
      </p:pic>
      <p:sp>
        <p:nvSpPr>
          <p:cNvPr id="4" name="Footer Placeholder 3">
            <a:extLst>
              <a:ext uri="{FF2B5EF4-FFF2-40B4-BE49-F238E27FC236}">
                <a16:creationId xmlns:a16="http://schemas.microsoft.com/office/drawing/2014/main" id="{9A85023B-97E9-40EC-B313-A08D0FC48DE8}"/>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DOAG 2020 | Data Wrangling &amp; Visualization with Jupyter Notebooks</a:t>
            </a:r>
            <a:endParaRPr lang="nl-NL"/>
          </a:p>
        </p:txBody>
      </p:sp>
      <p:sp>
        <p:nvSpPr>
          <p:cNvPr id="6" name="Arrow: Left 5">
            <a:extLst>
              <a:ext uri="{FF2B5EF4-FFF2-40B4-BE49-F238E27FC236}">
                <a16:creationId xmlns:a16="http://schemas.microsoft.com/office/drawing/2014/main" id="{E83D5BB1-3A92-4246-8AFB-9007A4D685EF}"/>
              </a:ext>
            </a:extLst>
          </p:cNvPr>
          <p:cNvSpPr/>
          <p:nvPr/>
        </p:nvSpPr>
        <p:spPr>
          <a:xfrm>
            <a:off x="6848327" y="1227600"/>
            <a:ext cx="273600" cy="165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3782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ADE491-7273-47F5-AD04-F5FF54FBE699}"/>
              </a:ext>
            </a:extLst>
          </p:cNvPr>
          <p:cNvPicPr>
            <a:picLocks noChangeAspect="1"/>
          </p:cNvPicPr>
          <p:nvPr/>
        </p:nvPicPr>
        <p:blipFill>
          <a:blip r:embed="rId3"/>
          <a:stretch>
            <a:fillRect/>
          </a:stretch>
        </p:blipFill>
        <p:spPr>
          <a:xfrm>
            <a:off x="133271" y="710140"/>
            <a:ext cx="9144000" cy="4100374"/>
          </a:xfrm>
          <a:prstGeom prst="rect">
            <a:avLst/>
          </a:prstGeom>
        </p:spPr>
      </p:pic>
      <p:sp>
        <p:nvSpPr>
          <p:cNvPr id="2" name="Title 1">
            <a:extLst>
              <a:ext uri="{FF2B5EF4-FFF2-40B4-BE49-F238E27FC236}">
                <a16:creationId xmlns:a16="http://schemas.microsoft.com/office/drawing/2014/main" id="{DC6B293B-F085-4F75-9080-F6508BB823E1}"/>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080F11B4-AEF8-48D7-B97C-BABB2A690C80}"/>
              </a:ext>
            </a:extLst>
          </p:cNvPr>
          <p:cNvSpPr>
            <a:spLocks noGrp="1"/>
          </p:cNvSpPr>
          <p:nvPr>
            <p:ph type="ftr" sz="quarter" idx="11"/>
          </p:nvPr>
        </p:nvSpPr>
        <p:spPr/>
        <p:txBody>
          <a:bodyPr/>
          <a:lstStyle/>
          <a:p>
            <a:r>
              <a:rPr lang="en-US"/>
              <a:t>DOAG 2020 | Data Wrangling &amp; Visualization with Jupyter Notebooks</a:t>
            </a:r>
            <a:endParaRPr lang="nl-NL" dirty="0"/>
          </a:p>
        </p:txBody>
      </p:sp>
      <p:pic>
        <p:nvPicPr>
          <p:cNvPr id="7" name="Picture 6">
            <a:extLst>
              <a:ext uri="{FF2B5EF4-FFF2-40B4-BE49-F238E27FC236}">
                <a16:creationId xmlns:a16="http://schemas.microsoft.com/office/drawing/2014/main" id="{C8D5539E-9265-4869-B80B-2CA260D82EDF}"/>
              </a:ext>
            </a:extLst>
          </p:cNvPr>
          <p:cNvPicPr>
            <a:picLocks noChangeAspect="1"/>
          </p:cNvPicPr>
          <p:nvPr/>
        </p:nvPicPr>
        <p:blipFill>
          <a:blip r:embed="rId4"/>
          <a:stretch>
            <a:fillRect/>
          </a:stretch>
        </p:blipFill>
        <p:spPr>
          <a:xfrm>
            <a:off x="6715814" y="119128"/>
            <a:ext cx="2308936" cy="866358"/>
          </a:xfrm>
          <a:prstGeom prst="rect">
            <a:avLst/>
          </a:prstGeom>
        </p:spPr>
      </p:pic>
    </p:spTree>
    <p:extLst>
      <p:ext uri="{BB962C8B-B14F-4D97-AF65-F5344CB8AC3E}">
        <p14:creationId xmlns:p14="http://schemas.microsoft.com/office/powerpoint/2010/main" val="254456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68055" y="288000"/>
            <a:ext cx="5975943" cy="504000"/>
          </a:xfrm>
        </p:spPr>
        <p:txBody>
          <a:bodyPr/>
          <a:lstStyle/>
          <a:p>
            <a:r>
              <a:rPr lang="nl-NL" dirty="0">
                <a:latin typeface="Arial" panose="020B0604020202020204" pitchFamily="34" charset="0"/>
                <a:cs typeface="Arial" panose="020B0604020202020204" pitchFamily="34" charset="0"/>
              </a:rPr>
              <a:t>Data </a:t>
            </a:r>
            <a:r>
              <a:rPr lang="nl-NL" dirty="0" err="1">
                <a:latin typeface="Arial" panose="020B0604020202020204" pitchFamily="34" charset="0"/>
                <a:cs typeface="Arial" panose="020B0604020202020204" pitchFamily="34" charset="0"/>
              </a:rPr>
              <a:t>preparation</a:t>
            </a:r>
            <a:r>
              <a:rPr lang="nl-NL" dirty="0">
                <a:latin typeface="Arial" panose="020B0604020202020204" pitchFamily="34" charset="0"/>
                <a:cs typeface="Arial" panose="020B0604020202020204" pitchFamily="34" charset="0"/>
              </a:rPr>
              <a:t> in Python: </a:t>
            </a:r>
            <a:r>
              <a:rPr lang="nl-NL" dirty="0" err="1">
                <a:latin typeface="Arial" panose="020B0604020202020204" pitchFamily="34" charset="0"/>
                <a:cs typeface="Arial" panose="020B0604020202020204" pitchFamily="34" charset="0"/>
              </a:rPr>
              <a:t>Pandas</a:t>
            </a:r>
            <a:r>
              <a:rPr lang="nl-NL" dirty="0">
                <a:latin typeface="Arial" panose="020B0604020202020204" pitchFamily="34" charset="0"/>
                <a:cs typeface="Arial" panose="020B0604020202020204" pitchFamily="34" charset="0"/>
              </a:rPr>
              <a:t>
</a:t>
            </a:r>
          </a:p>
        </p:txBody>
      </p:sp>
      <p:sp>
        <p:nvSpPr>
          <p:cNvPr id="7" name="Content Placeholder 6"/>
          <p:cNvSpPr>
            <a:spLocks noGrp="1"/>
          </p:cNvSpPr>
          <p:nvPr>
            <p:ph idx="1"/>
          </p:nvPr>
        </p:nvSpPr>
        <p:spPr>
          <a:xfrm>
            <a:off x="720003" y="936000"/>
            <a:ext cx="6623999" cy="3772478"/>
          </a:xfrm>
        </p:spPr>
        <p:txBody>
          <a:bodyPr/>
          <a:lstStyle/>
          <a:p>
            <a:r>
              <a:rPr lang="en-US" dirty="0"/>
              <a:t>Data preprocessing takes most of the time in a data analysis (80%).
The tool to prepare data effectively: </a:t>
            </a:r>
            <a:r>
              <a:rPr lang="en-US" i="1" dirty="0"/>
              <a:t>pandas</a:t>
            </a:r>
            <a:r>
              <a:rPr lang="en-US" dirty="0"/>
              <a:t>.
Powerful tool of Pandas: data frame (equivalent to </a:t>
            </a:r>
            <a:r>
              <a:rPr lang="en-US" dirty="0" err="1"/>
              <a:t>data.frame</a:t>
            </a:r>
            <a:r>
              <a:rPr lang="en-US" dirty="0"/>
              <a:t> in R).
Multidimensional data structure consisting of rows and columns.
Each column is defined as a data type.
Easily filter and create subsets.
Focus on data analysis: </a:t>
            </a:r>
            <a:br>
              <a:rPr lang="en-US" dirty="0"/>
            </a:br>
            <a:r>
              <a:rPr lang="en-US" dirty="0"/>
              <a:t>lots of features available.</a:t>
            </a:r>
          </a:p>
        </p:txBody>
      </p:sp>
      <p:sp>
        <p:nvSpPr>
          <p:cNvPr id="4" name="Footer Placeholder 3"/>
          <p:cNvSpPr>
            <a:spLocks noGrp="1"/>
          </p:cNvSpPr>
          <p:nvPr>
            <p:ph type="ftr" sz="quarter" idx="11"/>
          </p:nvPr>
        </p:nvSpPr>
        <p:spPr/>
        <p:txBody>
          <a:bodyPr/>
          <a:lstStyle/>
          <a:p>
            <a:r>
              <a:rPr lang="en-US"/>
              <a:t>DOAG 2020 | Data Wrangling &amp; Visualization with Jupyter Notebooks</a:t>
            </a:r>
            <a:endParaRPr lang="nl-NL" dirty="0"/>
          </a:p>
        </p:txBody>
      </p:sp>
      <p:pic>
        <p:nvPicPr>
          <p:cNvPr id="1026" name="Picture 2" descr="Afbeeldingsresultaat voor dataframe pandas">
            <a:extLst>
              <a:ext uri="{FF2B5EF4-FFF2-40B4-BE49-F238E27FC236}">
                <a16:creationId xmlns:a16="http://schemas.microsoft.com/office/drawing/2014/main" id="{75C19DB1-35C2-4CF1-85EB-3A7FB3C7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929" y="2438401"/>
            <a:ext cx="4562289" cy="24140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upload.wikimedia.org/wikipedia/commons/e/ed/Pan...">
            <a:extLst>
              <a:ext uri="{FF2B5EF4-FFF2-40B4-BE49-F238E27FC236}">
                <a16:creationId xmlns:a16="http://schemas.microsoft.com/office/drawing/2014/main" id="{D3713573-1AFD-4DFE-A508-0A7A169CB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6303" y="120022"/>
            <a:ext cx="2026508" cy="82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3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2C21-B128-4403-9B22-AEFC151AE9EC}"/>
              </a:ext>
            </a:extLst>
          </p:cNvPr>
          <p:cNvSpPr>
            <a:spLocks noGrp="1"/>
          </p:cNvSpPr>
          <p:nvPr>
            <p:ph type="title"/>
          </p:nvPr>
        </p:nvSpPr>
        <p:spPr>
          <a:xfrm>
            <a:off x="1474381" y="288000"/>
            <a:ext cx="5869618" cy="504000"/>
          </a:xfrm>
        </p:spPr>
        <p:txBody>
          <a:bodyPr/>
          <a:lstStyle/>
          <a:p>
            <a:r>
              <a:rPr lang="nl-NL" dirty="0" err="1"/>
              <a:t>Pandas</a:t>
            </a:r>
            <a:r>
              <a:rPr lang="nl-NL" dirty="0"/>
              <a:t> = Panel Data</a:t>
            </a:r>
            <a:endParaRPr lang="en-NL" dirty="0"/>
          </a:p>
        </p:txBody>
      </p:sp>
      <p:sp>
        <p:nvSpPr>
          <p:cNvPr id="3" name="Content Placeholder 2">
            <a:extLst>
              <a:ext uri="{FF2B5EF4-FFF2-40B4-BE49-F238E27FC236}">
                <a16:creationId xmlns:a16="http://schemas.microsoft.com/office/drawing/2014/main" id="{FA36CD8B-FD70-4461-BCB5-D43096238E91}"/>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2B4ABFB-4D44-42AC-B92F-6F2B31FDF2E1}"/>
              </a:ext>
            </a:extLst>
          </p:cNvPr>
          <p:cNvSpPr>
            <a:spLocks noGrp="1"/>
          </p:cNvSpPr>
          <p:nvPr>
            <p:ph type="ftr" sz="quarter" idx="11"/>
          </p:nvPr>
        </p:nvSpPr>
        <p:spPr/>
        <p:txBody>
          <a:bodyPr/>
          <a:lstStyle/>
          <a:p>
            <a:r>
              <a:rPr lang="en-US"/>
              <a:t>DOAG 2020 | Data Wrangling &amp; Visualization with Jupyter Notebooks</a:t>
            </a:r>
            <a:endParaRPr lang="nl-NL" dirty="0"/>
          </a:p>
        </p:txBody>
      </p:sp>
      <p:pic>
        <p:nvPicPr>
          <p:cNvPr id="5" name="Picture 4">
            <a:extLst>
              <a:ext uri="{FF2B5EF4-FFF2-40B4-BE49-F238E27FC236}">
                <a16:creationId xmlns:a16="http://schemas.microsoft.com/office/drawing/2014/main" id="{AA931822-E654-4234-818D-D1BD6F3E4AFE}"/>
              </a:ext>
            </a:extLst>
          </p:cNvPr>
          <p:cNvPicPr>
            <a:picLocks noChangeAspect="1"/>
          </p:cNvPicPr>
          <p:nvPr/>
        </p:nvPicPr>
        <p:blipFill>
          <a:blip r:embed="rId3"/>
          <a:stretch>
            <a:fillRect/>
          </a:stretch>
        </p:blipFill>
        <p:spPr>
          <a:xfrm>
            <a:off x="0" y="1080000"/>
            <a:ext cx="8821801" cy="3425848"/>
          </a:xfrm>
          <a:prstGeom prst="rect">
            <a:avLst/>
          </a:prstGeom>
        </p:spPr>
      </p:pic>
    </p:spTree>
    <p:extLst>
      <p:ext uri="{BB962C8B-B14F-4D97-AF65-F5344CB8AC3E}">
        <p14:creationId xmlns:p14="http://schemas.microsoft.com/office/powerpoint/2010/main" val="3310620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err="1">
                <a:latin typeface="Arial" panose="020B0604020202020204" pitchFamily="34" charset="0"/>
                <a:cs typeface="Arial" panose="020B0604020202020204" pitchFamily="34" charset="0"/>
              </a:rPr>
              <a:t>Pandas</a:t>
            </a:r>
            <a:r>
              <a:rPr lang="nl-NL" dirty="0">
                <a:latin typeface="Arial" panose="020B0604020202020204" pitchFamily="34" charset="0"/>
                <a:cs typeface="Arial" panose="020B0604020202020204" pitchFamily="34" charset="0"/>
              </a:rPr>
              <a:t> in Python</a:t>
            </a:r>
          </a:p>
        </p:txBody>
      </p:sp>
      <p:sp>
        <p:nvSpPr>
          <p:cNvPr id="4" name="Footer Placeholder 3"/>
          <p:cNvSpPr>
            <a:spLocks noGrp="1"/>
          </p:cNvSpPr>
          <p:nvPr>
            <p:ph type="ftr" sz="quarter" idx="11"/>
          </p:nvPr>
        </p:nvSpPr>
        <p:spPr/>
        <p:txBody>
          <a:bodyPr/>
          <a:lstStyle/>
          <a:p>
            <a:r>
              <a:rPr lang="en-US"/>
              <a:t>DOAG 2020 | Data Wrangling &amp; Visualization with Jupyter Notebooks</a:t>
            </a:r>
            <a:endParaRPr lang="nl-NL" dirty="0"/>
          </a:p>
        </p:txBody>
      </p:sp>
      <p:sp>
        <p:nvSpPr>
          <p:cNvPr id="3" name="Tijdelijke aanduiding voor inhoud 2">
            <a:extLst>
              <a:ext uri="{FF2B5EF4-FFF2-40B4-BE49-F238E27FC236}">
                <a16:creationId xmlns:a16="http://schemas.microsoft.com/office/drawing/2014/main" id="{728A33B4-769C-43FD-B1A7-255E15851372}"/>
              </a:ext>
            </a:extLst>
          </p:cNvPr>
          <p:cNvSpPr>
            <a:spLocks noGrp="1"/>
          </p:cNvSpPr>
          <p:nvPr>
            <p:ph idx="1"/>
          </p:nvPr>
        </p:nvSpPr>
        <p:spPr>
          <a:xfrm>
            <a:off x="720004" y="936000"/>
            <a:ext cx="2855710" cy="1635750"/>
          </a:xfrm>
        </p:spPr>
        <p:txBody>
          <a:bodyPr/>
          <a:lstStyle/>
          <a:p>
            <a:r>
              <a:rPr lang="en-US" dirty="0">
                <a:latin typeface="Arial" panose="020B0604020202020204" pitchFamily="34" charset="0"/>
                <a:cs typeface="Arial" panose="020B0604020202020204" pitchFamily="34" charset="0"/>
              </a:rPr>
              <a:t>Dataset.csv:</a:t>
            </a:r>
          </a:p>
          <a:p>
            <a:endParaRPr lang="en-US" dirty="0"/>
          </a:p>
          <a:p>
            <a:endParaRPr lang="en-US" dirty="0"/>
          </a:p>
          <a:p>
            <a:endParaRPr lang="en-US" dirty="0"/>
          </a:p>
          <a:p>
            <a:endParaRPr lang="en-US" dirty="0"/>
          </a:p>
          <a:p>
            <a:endParaRPr lang="en-US" dirty="0"/>
          </a:p>
        </p:txBody>
      </p:sp>
      <p:pic>
        <p:nvPicPr>
          <p:cNvPr id="8" name="Afbeelding 7">
            <a:extLst>
              <a:ext uri="{FF2B5EF4-FFF2-40B4-BE49-F238E27FC236}">
                <a16:creationId xmlns:a16="http://schemas.microsoft.com/office/drawing/2014/main" id="{7D8A68A5-943A-476C-8508-62C5EC6ED522}"/>
              </a:ext>
            </a:extLst>
          </p:cNvPr>
          <p:cNvPicPr>
            <a:picLocks noChangeAspect="1"/>
          </p:cNvPicPr>
          <p:nvPr/>
        </p:nvPicPr>
        <p:blipFill>
          <a:blip r:embed="rId2"/>
          <a:stretch>
            <a:fillRect/>
          </a:stretch>
        </p:blipFill>
        <p:spPr>
          <a:xfrm>
            <a:off x="719999" y="1279283"/>
            <a:ext cx="1954962" cy="1113085"/>
          </a:xfrm>
          <a:prstGeom prst="rect">
            <a:avLst/>
          </a:prstGeom>
        </p:spPr>
      </p:pic>
      <p:pic>
        <p:nvPicPr>
          <p:cNvPr id="10" name="Afbeelding 9">
            <a:extLst>
              <a:ext uri="{FF2B5EF4-FFF2-40B4-BE49-F238E27FC236}">
                <a16:creationId xmlns:a16="http://schemas.microsoft.com/office/drawing/2014/main" id="{1F4E5662-DAE2-4BCC-A5FB-B6791CEEA0C2}"/>
              </a:ext>
            </a:extLst>
          </p:cNvPr>
          <p:cNvPicPr>
            <a:picLocks noChangeAspect="1"/>
          </p:cNvPicPr>
          <p:nvPr/>
        </p:nvPicPr>
        <p:blipFill>
          <a:blip r:embed="rId3"/>
          <a:stretch>
            <a:fillRect/>
          </a:stretch>
        </p:blipFill>
        <p:spPr>
          <a:xfrm>
            <a:off x="4721141" y="299445"/>
            <a:ext cx="2622858" cy="4416555"/>
          </a:xfrm>
          <a:prstGeom prst="rect">
            <a:avLst/>
          </a:prstGeom>
        </p:spPr>
      </p:pic>
      <p:sp>
        <p:nvSpPr>
          <p:cNvPr id="11" name="Tijdelijke aanduiding voor inhoud 2">
            <a:extLst>
              <a:ext uri="{FF2B5EF4-FFF2-40B4-BE49-F238E27FC236}">
                <a16:creationId xmlns:a16="http://schemas.microsoft.com/office/drawing/2014/main" id="{09AA57F5-8204-4E19-9836-C4022D0FEE3E}"/>
              </a:ext>
            </a:extLst>
          </p:cNvPr>
          <p:cNvSpPr txBox="1">
            <a:spLocks/>
          </p:cNvSpPr>
          <p:nvPr/>
        </p:nvSpPr>
        <p:spPr>
          <a:xfrm>
            <a:off x="720004" y="2696561"/>
            <a:ext cx="2855710" cy="1635750"/>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Python script:</a:t>
            </a:r>
          </a:p>
          <a:p>
            <a:endParaRPr lang="en-US" dirty="0"/>
          </a:p>
          <a:p>
            <a:endParaRPr lang="en-US" dirty="0"/>
          </a:p>
          <a:p>
            <a:endParaRPr lang="en-US" dirty="0"/>
          </a:p>
          <a:p>
            <a:endParaRPr lang="en-US" dirty="0"/>
          </a:p>
          <a:p>
            <a:endParaRPr lang="en-US" dirty="0"/>
          </a:p>
        </p:txBody>
      </p:sp>
      <p:pic>
        <p:nvPicPr>
          <p:cNvPr id="9" name="Afbeelding 8">
            <a:extLst>
              <a:ext uri="{FF2B5EF4-FFF2-40B4-BE49-F238E27FC236}">
                <a16:creationId xmlns:a16="http://schemas.microsoft.com/office/drawing/2014/main" id="{816DF3A7-18CA-4CB2-B873-C3C1388A251F}"/>
              </a:ext>
            </a:extLst>
          </p:cNvPr>
          <p:cNvPicPr>
            <a:picLocks noChangeAspect="1"/>
          </p:cNvPicPr>
          <p:nvPr/>
        </p:nvPicPr>
        <p:blipFill>
          <a:blip r:embed="rId4"/>
          <a:stretch>
            <a:fillRect/>
          </a:stretch>
        </p:blipFill>
        <p:spPr>
          <a:xfrm>
            <a:off x="720003" y="3059033"/>
            <a:ext cx="2689107" cy="1397057"/>
          </a:xfrm>
          <a:prstGeom prst="rect">
            <a:avLst/>
          </a:prstGeom>
        </p:spPr>
      </p:pic>
    </p:spTree>
    <p:extLst>
      <p:ext uri="{BB962C8B-B14F-4D97-AF65-F5344CB8AC3E}">
        <p14:creationId xmlns:p14="http://schemas.microsoft.com/office/powerpoint/2010/main" val="189848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6742-9362-4FB5-B24F-B845DB90CACB}"/>
              </a:ext>
            </a:extLst>
          </p:cNvPr>
          <p:cNvSpPr>
            <a:spLocks noGrp="1"/>
          </p:cNvSpPr>
          <p:nvPr>
            <p:ph type="title"/>
          </p:nvPr>
        </p:nvSpPr>
        <p:spPr>
          <a:xfrm>
            <a:off x="1311349" y="288000"/>
            <a:ext cx="6032650" cy="503999"/>
          </a:xfrm>
        </p:spPr>
        <p:txBody>
          <a:bodyPr anchor="ctr">
            <a:normAutofit/>
          </a:bodyPr>
          <a:lstStyle/>
          <a:p>
            <a:r>
              <a:rPr lang="en-US" dirty="0"/>
              <a:t>Would it not be great…</a:t>
            </a:r>
          </a:p>
        </p:txBody>
      </p:sp>
      <p:sp>
        <p:nvSpPr>
          <p:cNvPr id="3" name="Content Placeholder 2">
            <a:extLst>
              <a:ext uri="{FF2B5EF4-FFF2-40B4-BE49-F238E27FC236}">
                <a16:creationId xmlns:a16="http://schemas.microsoft.com/office/drawing/2014/main" id="{2C2E7A9B-0D8A-4B1D-BD19-7D85CC77A53C}"/>
              </a:ext>
            </a:extLst>
          </p:cNvPr>
          <p:cNvSpPr>
            <a:spLocks noGrp="1"/>
          </p:cNvSpPr>
          <p:nvPr>
            <p:ph idx="1"/>
          </p:nvPr>
        </p:nvSpPr>
        <p:spPr>
          <a:xfrm>
            <a:off x="720000" y="900001"/>
            <a:ext cx="3744000" cy="3401999"/>
          </a:xfrm>
        </p:spPr>
        <p:txBody>
          <a:bodyPr anchor="t">
            <a:normAutofit/>
          </a:bodyPr>
          <a:lstStyle/>
          <a:p>
            <a:pPr>
              <a:spcAft>
                <a:spcPts val="600"/>
              </a:spcAft>
            </a:pPr>
            <a:r>
              <a:rPr lang="en-US" dirty="0"/>
              <a:t>If we had a tool that</a:t>
            </a:r>
          </a:p>
          <a:p>
            <a:pPr lvl="1">
              <a:spcAft>
                <a:spcPts val="600"/>
              </a:spcAft>
            </a:pPr>
            <a:r>
              <a:rPr lang="en-US" dirty="0"/>
              <a:t>works like a Wiki</a:t>
            </a:r>
          </a:p>
          <a:p>
            <a:pPr lvl="1">
              <a:spcAft>
                <a:spcPts val="600"/>
              </a:spcAft>
            </a:pPr>
            <a:r>
              <a:rPr lang="en-US" dirty="0"/>
              <a:t>allows us to write down ideas, experiments, findings</a:t>
            </a:r>
          </a:p>
          <a:p>
            <a:pPr lvl="1">
              <a:spcAft>
                <a:spcPts val="600"/>
              </a:spcAft>
            </a:pPr>
            <a:r>
              <a:rPr lang="en-US" dirty="0"/>
              <a:t>supports adding code snippets</a:t>
            </a:r>
          </a:p>
          <a:p>
            <a:pPr lvl="1">
              <a:spcAft>
                <a:spcPts val="600"/>
              </a:spcAft>
            </a:pPr>
            <a:r>
              <a:rPr lang="en-US" dirty="0"/>
              <a:t>can load data and manage variables</a:t>
            </a:r>
          </a:p>
          <a:p>
            <a:pPr lvl="1">
              <a:spcAft>
                <a:spcPts val="600"/>
              </a:spcAft>
            </a:pPr>
            <a:r>
              <a:rPr lang="en-US" dirty="0"/>
              <a:t>executes code snippets</a:t>
            </a:r>
          </a:p>
          <a:p>
            <a:pPr lvl="1">
              <a:spcAft>
                <a:spcPts val="600"/>
              </a:spcAft>
            </a:pPr>
            <a:r>
              <a:rPr lang="en-US" dirty="0"/>
              <a:t>supports Python and Pandas (and other Python libraries for data engineering, visualization, machine learning,… )</a:t>
            </a:r>
          </a:p>
        </p:txBody>
      </p:sp>
      <p:sp>
        <p:nvSpPr>
          <p:cNvPr id="4" name="Footer Placeholder 3">
            <a:extLst>
              <a:ext uri="{FF2B5EF4-FFF2-40B4-BE49-F238E27FC236}">
                <a16:creationId xmlns:a16="http://schemas.microsoft.com/office/drawing/2014/main" id="{7450C1AD-B607-4D00-9FB3-A21A0E9B2734}"/>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DOAG 2020 | Data Wrangling &amp; Visualization with Jupyter Notebooks</a:t>
            </a:r>
            <a:endParaRPr lang="nl-NL"/>
          </a:p>
        </p:txBody>
      </p:sp>
      <p:pic>
        <p:nvPicPr>
          <p:cNvPr id="6" name="Picture 4" descr="Afbeeldingsresultaat voor jupyter logo">
            <a:extLst>
              <a:ext uri="{FF2B5EF4-FFF2-40B4-BE49-F238E27FC236}">
                <a16:creationId xmlns:a16="http://schemas.microsoft.com/office/drawing/2014/main" id="{9E9879D6-0305-4151-8E42-DEB4D5776C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39000" y="810001"/>
            <a:ext cx="3510000" cy="3510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3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625064" y="916640"/>
            <a:ext cx="2116616" cy="1910570"/>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265" y="1280501"/>
            <a:ext cx="1139824" cy="11398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Oracle Groundbreakers APAC Virtual Tour">
            <a:extLst>
              <a:ext uri="{FF2B5EF4-FFF2-40B4-BE49-F238E27FC236}">
                <a16:creationId xmlns:a16="http://schemas.microsoft.com/office/drawing/2014/main" id="{F445EB55-B31C-4EA5-9C3F-B8425FEACA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227" y="-65497"/>
            <a:ext cx="1475635" cy="860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537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09823" y="288000"/>
            <a:ext cx="5834176" cy="504000"/>
          </a:xfrm>
        </p:spPr>
        <p:txBody>
          <a:bodyPr/>
          <a:lstStyle/>
          <a:p>
            <a:r>
              <a:rPr lang="en-US" dirty="0">
                <a:latin typeface="Arial" panose="020B0604020202020204" pitchFamily="34" charset="0"/>
                <a:cs typeface="Arial" panose="020B0604020202020204" pitchFamily="34" charset="0"/>
              </a:rPr>
              <a:t>What is a </a:t>
            </a:r>
            <a:r>
              <a:rPr lang="en-US" dirty="0" err="1">
                <a:latin typeface="Arial" panose="020B0604020202020204" pitchFamily="34" charset="0"/>
                <a:cs typeface="Arial" panose="020B0604020202020204" pitchFamily="34" charset="0"/>
              </a:rPr>
              <a:t>Jupyter</a:t>
            </a:r>
            <a:r>
              <a:rPr lang="en-US" dirty="0">
                <a:latin typeface="Arial" panose="020B0604020202020204" pitchFamily="34" charset="0"/>
                <a:cs typeface="Arial" panose="020B0604020202020204" pitchFamily="34" charset="0"/>
              </a:rPr>
              <a:t> Notebook?
</a:t>
            </a:r>
            <a:endParaRPr lang="nl-NL" dirty="0">
              <a:latin typeface="Arial" panose="020B0604020202020204" pitchFamily="34" charset="0"/>
              <a:cs typeface="Arial" panose="020B0604020202020204" pitchFamily="34" charset="0"/>
            </a:endParaRPr>
          </a:p>
        </p:txBody>
      </p:sp>
      <p:sp>
        <p:nvSpPr>
          <p:cNvPr id="7" name="Content Placeholder 6"/>
          <p:cNvSpPr>
            <a:spLocks noGrp="1"/>
          </p:cNvSpPr>
          <p:nvPr>
            <p:ph idx="1"/>
          </p:nvPr>
        </p:nvSpPr>
        <p:spPr/>
        <p:txBody>
          <a:bodyPr/>
          <a:lstStyle/>
          <a:p>
            <a:r>
              <a:rPr lang="en-US" dirty="0"/>
              <a:t>A notebook is a document that can contain both code and rich-text elements (figures, tables, equations, images, etc.).
Ideal for storytelling: a notebook is great for analysis: the document can contain a problem description, a data analysis and the results of the same research. </a:t>
            </a:r>
          </a:p>
          <a:p>
            <a:r>
              <a:rPr lang="en-US" dirty="0" err="1"/>
              <a:t>Jupyter</a:t>
            </a:r>
            <a:r>
              <a:rPr lang="en-US" dirty="0"/>
              <a:t>: acronym for Julia, Python and R.
Supports, among other things, the following programming languages (via 'kernels’):
	Julia, Python, R, Scala, Fortran, Ruby, C++, C#, Go, Torch, Perl, 	</a:t>
            </a:r>
            <a:r>
              <a:rPr lang="en-US" dirty="0" err="1"/>
              <a:t>Matlab</a:t>
            </a:r>
            <a:r>
              <a:rPr lang="en-US" dirty="0"/>
              <a:t>, PHP, Java, Stata, SQL, etc.....
</a:t>
            </a:r>
            <a:endParaRPr lang="nl-NL" dirty="0"/>
          </a:p>
        </p:txBody>
      </p:sp>
      <p:sp>
        <p:nvSpPr>
          <p:cNvPr id="4" name="Footer Placeholder 3"/>
          <p:cNvSpPr>
            <a:spLocks noGrp="1"/>
          </p:cNvSpPr>
          <p:nvPr>
            <p:ph type="ftr" sz="quarter" idx="11"/>
          </p:nvPr>
        </p:nvSpPr>
        <p:spPr/>
        <p:txBody>
          <a:bodyPr/>
          <a:lstStyle/>
          <a:p>
            <a:r>
              <a:rPr lang="en-US"/>
              <a:t>DOAG 2020 | Data Wrangling &amp; Visualization with Jupyter Notebooks</a:t>
            </a:r>
            <a:endParaRPr lang="nl-NL" dirty="0"/>
          </a:p>
        </p:txBody>
      </p:sp>
      <p:pic>
        <p:nvPicPr>
          <p:cNvPr id="8" name="Picture 4" descr="Afbeeldingsresultaat voor jupyter logo">
            <a:extLst>
              <a:ext uri="{FF2B5EF4-FFF2-40B4-BE49-F238E27FC236}">
                <a16:creationId xmlns:a16="http://schemas.microsoft.com/office/drawing/2014/main" id="{2759E82C-C058-4FB3-82C6-BC3302700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162" y="836577"/>
            <a:ext cx="1636104" cy="16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756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5EB37C-4E37-4B30-827B-5F43A4442728}"/>
              </a:ext>
            </a:extLst>
          </p:cNvPr>
          <p:cNvSpPr>
            <a:spLocks noGrp="1"/>
          </p:cNvSpPr>
          <p:nvPr>
            <p:ph type="title"/>
          </p:nvPr>
        </p:nvSpPr>
        <p:spPr>
          <a:xfrm>
            <a:off x="1509823" y="288000"/>
            <a:ext cx="5834176" cy="504000"/>
          </a:xfrm>
        </p:spPr>
        <p:txBody>
          <a:bodyPr/>
          <a:lstStyle/>
          <a:p>
            <a:r>
              <a:rPr lang="en-US" dirty="0" err="1"/>
              <a:t>JupyterLab</a:t>
            </a:r>
            <a:r>
              <a:rPr lang="en-US" dirty="0"/>
              <a:t> succeeding </a:t>
            </a:r>
            <a:r>
              <a:rPr lang="en-US" dirty="0" err="1"/>
              <a:t>Jupyter</a:t>
            </a:r>
            <a:r>
              <a:rPr lang="en-US" dirty="0"/>
              <a:t> Notebooks</a:t>
            </a:r>
          </a:p>
        </p:txBody>
      </p:sp>
      <p:sp>
        <p:nvSpPr>
          <p:cNvPr id="6" name="Content Placeholder 5">
            <a:extLst>
              <a:ext uri="{FF2B5EF4-FFF2-40B4-BE49-F238E27FC236}">
                <a16:creationId xmlns:a16="http://schemas.microsoft.com/office/drawing/2014/main" id="{EEE2DB9F-63FA-4FB6-BFBC-D740F6CD2970}"/>
              </a:ext>
            </a:extLst>
          </p:cNvPr>
          <p:cNvSpPr>
            <a:spLocks noGrp="1"/>
          </p:cNvSpPr>
          <p:nvPr>
            <p:ph idx="1"/>
          </p:nvPr>
        </p:nvSpPr>
        <p:spPr/>
        <p:txBody>
          <a:bodyPr/>
          <a:lstStyle/>
          <a:p>
            <a:r>
              <a:rPr lang="en-US" dirty="0" err="1"/>
              <a:t>JupyterLab</a:t>
            </a:r>
            <a:r>
              <a:rPr lang="en-US" dirty="0"/>
              <a:t> arrived on the scene in February 2018; Release 1.0 in June 2019</a:t>
            </a:r>
          </a:p>
          <a:p>
            <a:pPr lvl="1"/>
            <a:r>
              <a:rPr lang="en-US" dirty="0" err="1"/>
              <a:t>Jupyter</a:t>
            </a:r>
            <a:r>
              <a:rPr lang="en-US" dirty="0"/>
              <a:t> Notebooks was started in 2015</a:t>
            </a:r>
          </a:p>
          <a:p>
            <a:pPr lvl="1"/>
            <a:r>
              <a:rPr lang="en-US" dirty="0"/>
              <a:t>and itself was a spin off from </a:t>
            </a:r>
            <a:r>
              <a:rPr lang="en-US" dirty="0" err="1"/>
              <a:t>IPython</a:t>
            </a:r>
            <a:r>
              <a:rPr lang="en-US" dirty="0"/>
              <a:t> – which started in 2001</a:t>
            </a:r>
            <a:br>
              <a:rPr lang="en-US" dirty="0"/>
            </a:br>
            <a:endParaRPr lang="en-US" dirty="0"/>
          </a:p>
          <a:p>
            <a:r>
              <a:rPr lang="en-US" dirty="0" err="1"/>
              <a:t>Jupyter</a:t>
            </a:r>
            <a:r>
              <a:rPr lang="en-US" dirty="0"/>
              <a:t> Notebooks are included in</a:t>
            </a:r>
          </a:p>
          <a:p>
            <a:pPr lvl="1"/>
            <a:r>
              <a:rPr lang="en-US" dirty="0"/>
              <a:t>Oracle Data Science (on OCI)</a:t>
            </a:r>
          </a:p>
          <a:p>
            <a:pPr lvl="1"/>
            <a:r>
              <a:rPr lang="en-US" dirty="0"/>
              <a:t>Azure Databricks, Azure Machine Learning &amp; Azure Notebooks (preview)</a:t>
            </a:r>
          </a:p>
          <a:p>
            <a:pPr lvl="1"/>
            <a:r>
              <a:rPr lang="en-US" dirty="0"/>
              <a:t>AWS Deep Learning &amp; </a:t>
            </a:r>
            <a:r>
              <a:rPr lang="en-US" dirty="0" err="1"/>
              <a:t>SageMaker</a:t>
            </a:r>
            <a:endParaRPr lang="en-US" dirty="0"/>
          </a:p>
          <a:p>
            <a:pPr lvl="1"/>
            <a:r>
              <a:rPr lang="en-US" dirty="0"/>
              <a:t>GCP AI Platform Notebooks</a:t>
            </a:r>
            <a:br>
              <a:rPr lang="en-US" dirty="0"/>
            </a:br>
            <a:endParaRPr lang="en-US" dirty="0"/>
          </a:p>
          <a:p>
            <a:pPr lvl="1"/>
            <a:r>
              <a:rPr lang="en-US" dirty="0"/>
              <a:t>MyBinder.org</a:t>
            </a:r>
          </a:p>
          <a:p>
            <a:pPr lvl="1"/>
            <a:r>
              <a:rPr lang="en-US" dirty="0" err="1"/>
              <a:t>nbviewer</a:t>
            </a:r>
            <a:endParaRPr lang="en-US" dirty="0"/>
          </a:p>
          <a:p>
            <a:pPr lvl="1"/>
            <a:endParaRPr lang="en-US" dirty="0"/>
          </a:p>
        </p:txBody>
      </p:sp>
      <p:sp>
        <p:nvSpPr>
          <p:cNvPr id="2" name="Footer Placeholder 1">
            <a:extLst>
              <a:ext uri="{FF2B5EF4-FFF2-40B4-BE49-F238E27FC236}">
                <a16:creationId xmlns:a16="http://schemas.microsoft.com/office/drawing/2014/main" id="{8233171D-ED1B-4262-BBDE-B44480CE284F}"/>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7" name="Picture 6">
            <a:extLst>
              <a:ext uri="{FF2B5EF4-FFF2-40B4-BE49-F238E27FC236}">
                <a16:creationId xmlns:a16="http://schemas.microsoft.com/office/drawing/2014/main" id="{B96B86C3-372A-44FB-A20A-D95A6D3C93A3}"/>
              </a:ext>
            </a:extLst>
          </p:cNvPr>
          <p:cNvPicPr>
            <a:picLocks noChangeAspect="1"/>
          </p:cNvPicPr>
          <p:nvPr/>
        </p:nvPicPr>
        <p:blipFill>
          <a:blip r:embed="rId3"/>
          <a:stretch>
            <a:fillRect/>
          </a:stretch>
        </p:blipFill>
        <p:spPr>
          <a:xfrm>
            <a:off x="5636342" y="3139175"/>
            <a:ext cx="3415313" cy="1716325"/>
          </a:xfrm>
          <a:prstGeom prst="rect">
            <a:avLst/>
          </a:prstGeom>
        </p:spPr>
      </p:pic>
    </p:spTree>
    <p:extLst>
      <p:ext uri="{BB962C8B-B14F-4D97-AF65-F5344CB8AC3E}">
        <p14:creationId xmlns:p14="http://schemas.microsoft.com/office/powerpoint/2010/main" val="3517465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BF71-8742-43B3-BF03-E95FB563AC92}"/>
              </a:ext>
            </a:extLst>
          </p:cNvPr>
          <p:cNvSpPr>
            <a:spLocks noGrp="1"/>
          </p:cNvSpPr>
          <p:nvPr>
            <p:ph type="title"/>
          </p:nvPr>
        </p:nvSpPr>
        <p:spPr>
          <a:xfrm>
            <a:off x="1495647" y="288000"/>
            <a:ext cx="5848352" cy="504000"/>
          </a:xfrm>
        </p:spPr>
        <p:txBody>
          <a:bodyPr/>
          <a:lstStyle/>
          <a:p>
            <a:r>
              <a:rPr lang="en-US" dirty="0"/>
              <a:t>Running </a:t>
            </a:r>
            <a:r>
              <a:rPr lang="en-US" dirty="0" err="1"/>
              <a:t>JupyterLab</a:t>
            </a:r>
            <a:r>
              <a:rPr lang="en-US" dirty="0"/>
              <a:t> with Notebooks embedded</a:t>
            </a:r>
          </a:p>
        </p:txBody>
      </p:sp>
      <p:sp>
        <p:nvSpPr>
          <p:cNvPr id="3" name="Content Placeholder 2">
            <a:extLst>
              <a:ext uri="{FF2B5EF4-FFF2-40B4-BE49-F238E27FC236}">
                <a16:creationId xmlns:a16="http://schemas.microsoft.com/office/drawing/2014/main" id="{8D914994-25B8-46E2-AE9B-179A7D335D80}"/>
              </a:ext>
            </a:extLst>
          </p:cNvPr>
          <p:cNvSpPr>
            <a:spLocks noGrp="1"/>
          </p:cNvSpPr>
          <p:nvPr>
            <p:ph idx="1"/>
          </p:nvPr>
        </p:nvSpPr>
        <p:spPr/>
        <p:txBody>
          <a:bodyPr/>
          <a:lstStyle/>
          <a:p>
            <a:r>
              <a:rPr lang="en-US" dirty="0"/>
              <a:t>Run container</a:t>
            </a:r>
            <a:br>
              <a:rPr lang="en-US" dirty="0"/>
            </a:br>
            <a:endParaRPr lang="en-US" dirty="0"/>
          </a:p>
          <a:p>
            <a:r>
              <a:rPr lang="en-US" dirty="0"/>
              <a:t>Open browser at </a:t>
            </a:r>
            <a:r>
              <a:rPr lang="en-US" dirty="0" err="1"/>
              <a:t>host:port</a:t>
            </a:r>
            <a:r>
              <a:rPr lang="en-US" dirty="0"/>
              <a:t>/lab</a:t>
            </a:r>
            <a:br>
              <a:rPr lang="en-US" dirty="0"/>
            </a:br>
            <a:br>
              <a:rPr lang="en-US" dirty="0"/>
            </a:br>
            <a:endParaRPr lang="en-US" dirty="0"/>
          </a:p>
          <a:p>
            <a:r>
              <a:rPr lang="en-US" dirty="0"/>
              <a:t>Work directory inside container</a:t>
            </a:r>
            <a:br>
              <a:rPr lang="en-US" dirty="0"/>
            </a:br>
            <a:r>
              <a:rPr lang="en-US" dirty="0"/>
              <a:t>is mapped to working directory</a:t>
            </a:r>
            <a:br>
              <a:rPr lang="en-US" dirty="0"/>
            </a:br>
            <a:r>
              <a:rPr lang="en-US" dirty="0"/>
              <a:t>from which container is run</a:t>
            </a:r>
          </a:p>
        </p:txBody>
      </p:sp>
      <p:sp>
        <p:nvSpPr>
          <p:cNvPr id="4" name="Footer Placeholder 3">
            <a:extLst>
              <a:ext uri="{FF2B5EF4-FFF2-40B4-BE49-F238E27FC236}">
                <a16:creationId xmlns:a16="http://schemas.microsoft.com/office/drawing/2014/main" id="{591C67C3-B0BB-410A-ACA5-9D899A54005C}"/>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6" name="Picture 5">
            <a:extLst>
              <a:ext uri="{FF2B5EF4-FFF2-40B4-BE49-F238E27FC236}">
                <a16:creationId xmlns:a16="http://schemas.microsoft.com/office/drawing/2014/main" id="{016772DF-1E7D-4892-8724-AD99F2693F59}"/>
              </a:ext>
            </a:extLst>
          </p:cNvPr>
          <p:cNvPicPr>
            <a:picLocks noChangeAspect="1"/>
          </p:cNvPicPr>
          <p:nvPr/>
        </p:nvPicPr>
        <p:blipFill>
          <a:blip r:embed="rId3"/>
          <a:stretch>
            <a:fillRect/>
          </a:stretch>
        </p:blipFill>
        <p:spPr>
          <a:xfrm>
            <a:off x="862401" y="1844434"/>
            <a:ext cx="1707028" cy="350550"/>
          </a:xfrm>
          <a:prstGeom prst="rect">
            <a:avLst/>
          </a:prstGeom>
        </p:spPr>
      </p:pic>
      <p:sp>
        <p:nvSpPr>
          <p:cNvPr id="8" name="TextBox 7">
            <a:extLst>
              <a:ext uri="{FF2B5EF4-FFF2-40B4-BE49-F238E27FC236}">
                <a16:creationId xmlns:a16="http://schemas.microsoft.com/office/drawing/2014/main" id="{7F6A2226-E7B0-4142-BB9F-3040B74A850B}"/>
              </a:ext>
            </a:extLst>
          </p:cNvPr>
          <p:cNvSpPr txBox="1"/>
          <p:nvPr/>
        </p:nvSpPr>
        <p:spPr>
          <a:xfrm>
            <a:off x="2345668" y="970024"/>
            <a:ext cx="5244663" cy="338554"/>
          </a:xfrm>
          <a:prstGeom prst="rect">
            <a:avLst/>
          </a:prstGeom>
          <a:solidFill>
            <a:schemeClr val="bg1">
              <a:lumMod val="95000"/>
            </a:schemeClr>
          </a:solidFill>
        </p:spPr>
        <p:txBody>
          <a:bodyPr wrap="square" lIns="0" tIns="0" rIns="0" bIns="0" rtlCol="0">
            <a:spAutoFit/>
          </a:bodyPr>
          <a:lstStyle/>
          <a:p>
            <a:r>
              <a:rPr lang="en-US" sz="1100" dirty="0">
                <a:latin typeface="Lucida Sans Typewriter" panose="020B0509030504030204" pitchFamily="49" charset="0"/>
              </a:rPr>
              <a:t>docker run --rm -p 10000:8888 -v "$PWD":/home/</a:t>
            </a:r>
            <a:r>
              <a:rPr lang="en-US" sz="1100" dirty="0" err="1">
                <a:latin typeface="Lucida Sans Typewriter" panose="020B0509030504030204" pitchFamily="49" charset="0"/>
              </a:rPr>
              <a:t>jovyan</a:t>
            </a:r>
            <a:r>
              <a:rPr lang="en-US" sz="1100" dirty="0">
                <a:latin typeface="Lucida Sans Typewriter" panose="020B0509030504030204" pitchFamily="49" charset="0"/>
              </a:rPr>
              <a:t>/work</a:t>
            </a:r>
            <a:br>
              <a:rPr lang="en-US" sz="1100" dirty="0">
                <a:latin typeface="Lucida Sans Typewriter" panose="020B0509030504030204" pitchFamily="49" charset="0"/>
              </a:rPr>
            </a:br>
            <a:r>
              <a:rPr lang="en-US" sz="1100" dirty="0">
                <a:latin typeface="Lucida Sans Typewriter" panose="020B0509030504030204" pitchFamily="49" charset="0"/>
              </a:rPr>
              <a:t> -e JUPYTER_ENABLE_LAB=yes </a:t>
            </a:r>
            <a:r>
              <a:rPr lang="en-US" sz="1100" dirty="0" err="1">
                <a:latin typeface="Lucida Sans Typewriter" panose="020B0509030504030204" pitchFamily="49" charset="0"/>
              </a:rPr>
              <a:t>jupyter</a:t>
            </a:r>
            <a:r>
              <a:rPr lang="en-US" sz="1100" dirty="0">
                <a:latin typeface="Lucida Sans Typewriter" panose="020B0509030504030204" pitchFamily="49" charset="0"/>
              </a:rPr>
              <a:t>/minimal-notebook</a:t>
            </a:r>
            <a:endParaRPr lang="en-US" sz="1200" dirty="0">
              <a:latin typeface="Lucida Sans Typewriter" panose="020B0509030504030204" pitchFamily="49" charset="0"/>
            </a:endParaRPr>
          </a:p>
        </p:txBody>
      </p:sp>
      <p:pic>
        <p:nvPicPr>
          <p:cNvPr id="9" name="Picture 8">
            <a:extLst>
              <a:ext uri="{FF2B5EF4-FFF2-40B4-BE49-F238E27FC236}">
                <a16:creationId xmlns:a16="http://schemas.microsoft.com/office/drawing/2014/main" id="{49ED20C1-44CD-4414-ADB9-C93D7DE344BC}"/>
              </a:ext>
            </a:extLst>
          </p:cNvPr>
          <p:cNvPicPr>
            <a:picLocks noChangeAspect="1"/>
          </p:cNvPicPr>
          <p:nvPr/>
        </p:nvPicPr>
        <p:blipFill>
          <a:blip r:embed="rId4"/>
          <a:stretch>
            <a:fillRect/>
          </a:stretch>
        </p:blipFill>
        <p:spPr>
          <a:xfrm>
            <a:off x="4125543" y="1567256"/>
            <a:ext cx="4653969" cy="3178066"/>
          </a:xfrm>
          <a:prstGeom prst="rect">
            <a:avLst/>
          </a:prstGeom>
          <a:ln>
            <a:noFill/>
          </a:ln>
          <a:effectLst>
            <a:outerShdw blurRad="292100" dist="139700" dir="2700000" algn="tl" rotWithShape="0">
              <a:srgbClr val="333333">
                <a:alpha val="65000"/>
              </a:srgbClr>
            </a:outerShdw>
          </a:effectLst>
        </p:spPr>
      </p:pic>
      <p:pic>
        <p:nvPicPr>
          <p:cNvPr id="5" name="Picture 6">
            <a:extLst>
              <a:ext uri="{FF2B5EF4-FFF2-40B4-BE49-F238E27FC236}">
                <a16:creationId xmlns:a16="http://schemas.microsoft.com/office/drawing/2014/main" id="{316F12F6-7133-4EFC-B152-9F9339075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35" y="2354647"/>
            <a:ext cx="4328743" cy="32881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fbeeldingsresultaat voor jupyter logo">
            <a:extLst>
              <a:ext uri="{FF2B5EF4-FFF2-40B4-BE49-F238E27FC236}">
                <a16:creationId xmlns:a16="http://schemas.microsoft.com/office/drawing/2014/main" id="{F2B44177-3F62-4EBA-99BD-057880FC5B02}"/>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1720" y="3829145"/>
            <a:ext cx="628247" cy="6282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F3FC739-D8D3-441E-B3B5-14D25AD9B797}"/>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6159" y="4188541"/>
            <a:ext cx="1036958" cy="3502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load.wikimedia.org/wikipedia/commons/e/ed/Pan...">
            <a:extLst>
              <a:ext uri="{FF2B5EF4-FFF2-40B4-BE49-F238E27FC236}">
                <a16:creationId xmlns:a16="http://schemas.microsoft.com/office/drawing/2014/main" id="{9C024389-2B65-4A51-AEFF-6C3393EC02D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1720" y="3400390"/>
            <a:ext cx="915044" cy="37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2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3E66-827C-4B7F-8C95-7E3EED546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1647C3-4002-4919-BF12-0C2B42FECBD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4F5D9BE-F650-46DB-89F9-635AB93E521A}"/>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5" name="Picture 4">
            <a:extLst>
              <a:ext uri="{FF2B5EF4-FFF2-40B4-BE49-F238E27FC236}">
                <a16:creationId xmlns:a16="http://schemas.microsoft.com/office/drawing/2014/main" id="{5FBF2F23-1436-402B-8775-3BFAF45556C1}"/>
              </a:ext>
            </a:extLst>
          </p:cNvPr>
          <p:cNvPicPr>
            <a:picLocks noChangeAspect="1"/>
          </p:cNvPicPr>
          <p:nvPr/>
        </p:nvPicPr>
        <p:blipFill>
          <a:blip r:embed="rId2"/>
          <a:stretch>
            <a:fillRect/>
          </a:stretch>
        </p:blipFill>
        <p:spPr>
          <a:xfrm>
            <a:off x="1194135" y="238571"/>
            <a:ext cx="6149867" cy="4565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8102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7A932-F4C4-4B85-B3A3-8162593B80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139731-CF22-462A-A8E6-3F9402CBC54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FCF9F4E4-291B-4C3E-B84A-C1C4D598F5E1}"/>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5" name="Picture 4">
            <a:extLst>
              <a:ext uri="{FF2B5EF4-FFF2-40B4-BE49-F238E27FC236}">
                <a16:creationId xmlns:a16="http://schemas.microsoft.com/office/drawing/2014/main" id="{A738E445-8BE8-4349-8E08-3DFD03D73298}"/>
              </a:ext>
            </a:extLst>
          </p:cNvPr>
          <p:cNvPicPr>
            <a:picLocks noChangeAspect="1"/>
          </p:cNvPicPr>
          <p:nvPr/>
        </p:nvPicPr>
        <p:blipFill>
          <a:blip r:embed="rId2"/>
          <a:stretch>
            <a:fillRect/>
          </a:stretch>
        </p:blipFill>
        <p:spPr>
          <a:xfrm>
            <a:off x="1799998" y="349546"/>
            <a:ext cx="4603573" cy="4510454"/>
          </a:xfrm>
          <a:prstGeom prst="rect">
            <a:avLst/>
          </a:prstGeom>
        </p:spPr>
      </p:pic>
    </p:spTree>
    <p:extLst>
      <p:ext uri="{BB962C8B-B14F-4D97-AF65-F5344CB8AC3E}">
        <p14:creationId xmlns:p14="http://schemas.microsoft.com/office/powerpoint/2010/main" val="846166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30EC-3D57-4A64-92B5-EC64D2BBF3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69A620-9D2C-42D5-A9A7-B328E1D3AE4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4636670-5EBF-479F-B786-0316DA266351}"/>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5" name="Picture 4">
            <a:extLst>
              <a:ext uri="{FF2B5EF4-FFF2-40B4-BE49-F238E27FC236}">
                <a16:creationId xmlns:a16="http://schemas.microsoft.com/office/drawing/2014/main" id="{F89C2413-5156-4863-8074-AC86929D87B4}"/>
              </a:ext>
            </a:extLst>
          </p:cNvPr>
          <p:cNvPicPr>
            <a:picLocks noChangeAspect="1"/>
          </p:cNvPicPr>
          <p:nvPr/>
        </p:nvPicPr>
        <p:blipFill>
          <a:blip r:embed="rId2"/>
          <a:stretch>
            <a:fillRect/>
          </a:stretch>
        </p:blipFill>
        <p:spPr>
          <a:xfrm>
            <a:off x="1204543" y="154016"/>
            <a:ext cx="7003457" cy="4835468"/>
          </a:xfrm>
          <a:prstGeom prst="rect">
            <a:avLst/>
          </a:prstGeom>
        </p:spPr>
      </p:pic>
    </p:spTree>
    <p:extLst>
      <p:ext uri="{BB962C8B-B14F-4D97-AF65-F5344CB8AC3E}">
        <p14:creationId xmlns:p14="http://schemas.microsoft.com/office/powerpoint/2010/main" val="9722736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DBE5-E4C7-4B1F-BCCF-2644605714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1D8EA3-FD52-4B1E-86AD-CBBCC14A22C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F7C0187-2B4A-4FCF-9EE2-8F5B61179A49}"/>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5" name="Picture 4">
            <a:extLst>
              <a:ext uri="{FF2B5EF4-FFF2-40B4-BE49-F238E27FC236}">
                <a16:creationId xmlns:a16="http://schemas.microsoft.com/office/drawing/2014/main" id="{809931AD-7A4D-49D5-ACA3-B2B4D9C5ED24}"/>
              </a:ext>
            </a:extLst>
          </p:cNvPr>
          <p:cNvPicPr>
            <a:picLocks noChangeAspect="1"/>
          </p:cNvPicPr>
          <p:nvPr/>
        </p:nvPicPr>
        <p:blipFill>
          <a:blip r:embed="rId2"/>
          <a:stretch>
            <a:fillRect/>
          </a:stretch>
        </p:blipFill>
        <p:spPr>
          <a:xfrm>
            <a:off x="338878" y="936000"/>
            <a:ext cx="3577565" cy="3792671"/>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3F28BF8A-9449-42AD-BA8C-87B44B6E5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534" y="181231"/>
            <a:ext cx="3278465" cy="32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0BED79E-0478-42AF-BE89-68FA6C8BF42D}"/>
              </a:ext>
            </a:extLst>
          </p:cNvPr>
          <p:cNvSpPr/>
          <p:nvPr/>
        </p:nvSpPr>
        <p:spPr>
          <a:xfrm>
            <a:off x="4198620" y="2918460"/>
            <a:ext cx="1074420"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20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DBE5-E4C7-4B1F-BCCF-2644605714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1D8EA3-FD52-4B1E-86AD-CBBCC14A22C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F7C0187-2B4A-4FCF-9EE2-8F5B61179A49}"/>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5" name="Picture 4">
            <a:extLst>
              <a:ext uri="{FF2B5EF4-FFF2-40B4-BE49-F238E27FC236}">
                <a16:creationId xmlns:a16="http://schemas.microsoft.com/office/drawing/2014/main" id="{809931AD-7A4D-49D5-ACA3-B2B4D9C5ED24}"/>
              </a:ext>
            </a:extLst>
          </p:cNvPr>
          <p:cNvPicPr>
            <a:picLocks noChangeAspect="1"/>
          </p:cNvPicPr>
          <p:nvPr/>
        </p:nvPicPr>
        <p:blipFill>
          <a:blip r:embed="rId2"/>
          <a:stretch>
            <a:fillRect/>
          </a:stretch>
        </p:blipFill>
        <p:spPr>
          <a:xfrm>
            <a:off x="195206" y="918358"/>
            <a:ext cx="3577565" cy="3792671"/>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3F28BF8A-9449-42AD-BA8C-87B44B6E5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722" y="161642"/>
            <a:ext cx="1551825" cy="15487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DAD4518-C4D7-40AF-944D-08C264BAD92B}"/>
              </a:ext>
            </a:extLst>
          </p:cNvPr>
          <p:cNvPicPr>
            <a:picLocks noChangeAspect="1"/>
          </p:cNvPicPr>
          <p:nvPr/>
        </p:nvPicPr>
        <p:blipFill>
          <a:blip r:embed="rId4"/>
          <a:stretch>
            <a:fillRect/>
          </a:stretch>
        </p:blipFill>
        <p:spPr>
          <a:xfrm>
            <a:off x="4500931" y="1422357"/>
            <a:ext cx="4356920" cy="3433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225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51B7E-17FA-4827-BC00-665270236CCA}"/>
              </a:ext>
            </a:extLst>
          </p:cNvPr>
          <p:cNvPicPr>
            <a:picLocks noChangeAspect="1"/>
          </p:cNvPicPr>
          <p:nvPr/>
        </p:nvPicPr>
        <p:blipFill>
          <a:blip r:embed="rId2"/>
          <a:stretch>
            <a:fillRect/>
          </a:stretch>
        </p:blipFill>
        <p:spPr>
          <a:xfrm>
            <a:off x="552425" y="2980675"/>
            <a:ext cx="2523501" cy="1390427"/>
          </a:xfrm>
          <a:prstGeom prst="rect">
            <a:avLst/>
          </a:prstGeom>
        </p:spPr>
      </p:pic>
      <p:sp>
        <p:nvSpPr>
          <p:cNvPr id="2" name="Title 1">
            <a:extLst>
              <a:ext uri="{FF2B5EF4-FFF2-40B4-BE49-F238E27FC236}">
                <a16:creationId xmlns:a16="http://schemas.microsoft.com/office/drawing/2014/main" id="{8B778E5A-58C0-46AC-B837-5564F82FFABC}"/>
              </a:ext>
            </a:extLst>
          </p:cNvPr>
          <p:cNvSpPr>
            <a:spLocks noGrp="1"/>
          </p:cNvSpPr>
          <p:nvPr>
            <p:ph type="title"/>
          </p:nvPr>
        </p:nvSpPr>
        <p:spPr/>
        <p:txBody>
          <a:bodyPr/>
          <a:lstStyle/>
          <a:p>
            <a:r>
              <a:rPr lang="nl-NL" dirty="0"/>
              <a:t>Flow for Gartner IT Symposium 2020 </a:t>
            </a:r>
            <a:r>
              <a:rPr lang="nl-NL" dirty="0" err="1"/>
              <a:t>Session</a:t>
            </a:r>
            <a:r>
              <a:rPr lang="nl-NL" dirty="0"/>
              <a:t> Data Analytics</a:t>
            </a:r>
            <a:endParaRPr lang="en-NL" dirty="0"/>
          </a:p>
        </p:txBody>
      </p:sp>
      <p:sp>
        <p:nvSpPr>
          <p:cNvPr id="4" name="Footer Placeholder 3">
            <a:extLst>
              <a:ext uri="{FF2B5EF4-FFF2-40B4-BE49-F238E27FC236}">
                <a16:creationId xmlns:a16="http://schemas.microsoft.com/office/drawing/2014/main" id="{629FECA7-3B63-489A-A656-72C78DD6CB1C}"/>
              </a:ext>
            </a:extLst>
          </p:cNvPr>
          <p:cNvSpPr>
            <a:spLocks noGrp="1"/>
          </p:cNvSpPr>
          <p:nvPr>
            <p:ph type="ftr" sz="quarter" idx="11"/>
          </p:nvPr>
        </p:nvSpPr>
        <p:spPr/>
        <p:txBody>
          <a:bodyPr/>
          <a:lstStyle/>
          <a:p>
            <a:r>
              <a:rPr lang="en-US"/>
              <a:t>DOAG 2020 | Data Wrangling &amp; Visualization with Jupyter Notebooks</a:t>
            </a:r>
            <a:endParaRPr lang="nl-NL" dirty="0"/>
          </a:p>
        </p:txBody>
      </p:sp>
      <p:sp>
        <p:nvSpPr>
          <p:cNvPr id="5" name="Footer Placeholder 3">
            <a:extLst>
              <a:ext uri="{FF2B5EF4-FFF2-40B4-BE49-F238E27FC236}">
                <a16:creationId xmlns:a16="http://schemas.microsoft.com/office/drawing/2014/main" id="{E84EB84E-1743-4883-8F2D-277C2707E44F}"/>
              </a:ext>
            </a:extLst>
          </p:cNvPr>
          <p:cNvSpPr txBox="1">
            <a:spLocks/>
          </p:cNvSpPr>
          <p:nvPr/>
        </p:nvSpPr>
        <p:spPr>
          <a:xfrm>
            <a:off x="5029822" y="3758019"/>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AMIS Kick Off 2019 - Proposities &amp; Data Analytics</a:t>
            </a:r>
            <a:endParaRPr lang="nl-NL" dirty="0"/>
          </a:p>
        </p:txBody>
      </p:sp>
      <p:sp>
        <p:nvSpPr>
          <p:cNvPr id="6" name="Rectangle: Rounded Corners 5">
            <a:extLst>
              <a:ext uri="{FF2B5EF4-FFF2-40B4-BE49-F238E27FC236}">
                <a16:creationId xmlns:a16="http://schemas.microsoft.com/office/drawing/2014/main" id="{394D4BE2-C4AD-44E2-9CFA-2A2EDE3E7146}"/>
              </a:ext>
            </a:extLst>
          </p:cNvPr>
          <p:cNvSpPr/>
          <p:nvPr/>
        </p:nvSpPr>
        <p:spPr>
          <a:xfrm>
            <a:off x="630554" y="1949639"/>
            <a:ext cx="1044870"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a:t>API for </a:t>
            </a:r>
            <a:r>
              <a:rPr lang="nl-NL" sz="1100" dirty="0" err="1"/>
              <a:t>session</a:t>
            </a:r>
            <a:r>
              <a:rPr lang="nl-NL" sz="1100" dirty="0"/>
              <a:t> details in JSON</a:t>
            </a:r>
            <a:endParaRPr lang="en-NL" sz="1100" dirty="0"/>
          </a:p>
        </p:txBody>
      </p:sp>
      <p:sp>
        <p:nvSpPr>
          <p:cNvPr id="15" name="Rectangle: Rounded Corners 14">
            <a:extLst>
              <a:ext uri="{FF2B5EF4-FFF2-40B4-BE49-F238E27FC236}">
                <a16:creationId xmlns:a16="http://schemas.microsoft.com/office/drawing/2014/main" id="{689F07E0-DABD-4245-888E-136D619E2B1F}"/>
              </a:ext>
            </a:extLst>
          </p:cNvPr>
          <p:cNvSpPr/>
          <p:nvPr/>
        </p:nvSpPr>
        <p:spPr>
          <a:xfrm>
            <a:off x="6724471" y="165263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Speakers</a:t>
            </a:r>
            <a:endParaRPr lang="en-NL" sz="1050" dirty="0">
              <a:solidFill>
                <a:schemeClr val="accent2">
                  <a:lumMod val="75000"/>
                </a:schemeClr>
              </a:solidFill>
            </a:endParaRPr>
          </a:p>
        </p:txBody>
      </p:sp>
      <p:pic>
        <p:nvPicPr>
          <p:cNvPr id="19468" name="Picture 12" descr="Image result for api">
            <a:extLst>
              <a:ext uri="{FF2B5EF4-FFF2-40B4-BE49-F238E27FC236}">
                <a16:creationId xmlns:a16="http://schemas.microsoft.com/office/drawing/2014/main" id="{0559A55A-9558-4A4A-BBA4-22214A79A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12" y="2434851"/>
            <a:ext cx="712470" cy="71247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61486A3E-5E5E-4D4D-9CA6-0ABD303A4ECF}"/>
              </a:ext>
            </a:extLst>
          </p:cNvPr>
          <p:cNvPicPr>
            <a:picLocks noChangeAspect="1"/>
          </p:cNvPicPr>
          <p:nvPr/>
        </p:nvPicPr>
        <p:blipFill>
          <a:blip r:embed="rId4"/>
          <a:stretch>
            <a:fillRect/>
          </a:stretch>
        </p:blipFill>
        <p:spPr>
          <a:xfrm>
            <a:off x="8135862" y="1964783"/>
            <a:ext cx="815615" cy="606415"/>
          </a:xfrm>
          <a:prstGeom prst="rect">
            <a:avLst/>
          </a:prstGeom>
        </p:spPr>
      </p:pic>
      <p:sp>
        <p:nvSpPr>
          <p:cNvPr id="34" name="Rectangle: Rounded Corners 33">
            <a:extLst>
              <a:ext uri="{FF2B5EF4-FFF2-40B4-BE49-F238E27FC236}">
                <a16:creationId xmlns:a16="http://schemas.microsoft.com/office/drawing/2014/main" id="{6E608435-93CD-4967-97CD-AC7FB81C694D}"/>
              </a:ext>
            </a:extLst>
          </p:cNvPr>
          <p:cNvSpPr/>
          <p:nvPr/>
        </p:nvSpPr>
        <p:spPr>
          <a:xfrm>
            <a:off x="6706965" y="304918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a:t>
            </a:r>
            <a:r>
              <a:rPr lang="nl-NL" sz="1050" dirty="0" err="1">
                <a:solidFill>
                  <a:schemeClr val="accent2">
                    <a:lumMod val="75000"/>
                  </a:schemeClr>
                </a:solidFill>
              </a:rPr>
              <a:t>Sessions</a:t>
            </a:r>
            <a:endParaRPr lang="en-NL" sz="1050" dirty="0">
              <a:solidFill>
                <a:schemeClr val="accent2">
                  <a:lumMod val="75000"/>
                </a:schemeClr>
              </a:solidFill>
            </a:endParaRPr>
          </a:p>
        </p:txBody>
      </p:sp>
      <p:pic>
        <p:nvPicPr>
          <p:cNvPr id="43" name="Picture 42">
            <a:extLst>
              <a:ext uri="{FF2B5EF4-FFF2-40B4-BE49-F238E27FC236}">
                <a16:creationId xmlns:a16="http://schemas.microsoft.com/office/drawing/2014/main" id="{B7032B9B-9A4B-4571-85EC-A1314B069F75}"/>
              </a:ext>
            </a:extLst>
          </p:cNvPr>
          <p:cNvPicPr>
            <a:picLocks noChangeAspect="1"/>
          </p:cNvPicPr>
          <p:nvPr/>
        </p:nvPicPr>
        <p:blipFill>
          <a:blip r:embed="rId4"/>
          <a:stretch>
            <a:fillRect/>
          </a:stretch>
        </p:blipFill>
        <p:spPr>
          <a:xfrm>
            <a:off x="8118356" y="3361333"/>
            <a:ext cx="815615" cy="606415"/>
          </a:xfrm>
          <a:prstGeom prst="rect">
            <a:avLst/>
          </a:prstGeom>
        </p:spPr>
      </p:pic>
      <p:sp>
        <p:nvSpPr>
          <p:cNvPr id="16" name="Arrow: Right 15">
            <a:extLst>
              <a:ext uri="{FF2B5EF4-FFF2-40B4-BE49-F238E27FC236}">
                <a16:creationId xmlns:a16="http://schemas.microsoft.com/office/drawing/2014/main" id="{DFD5F9B8-FFB6-41E9-95F6-5450B14B3540}"/>
              </a:ext>
            </a:extLst>
          </p:cNvPr>
          <p:cNvSpPr/>
          <p:nvPr/>
        </p:nvSpPr>
        <p:spPr>
          <a:xfrm>
            <a:off x="1963406" y="1706400"/>
            <a:ext cx="2972179" cy="165493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50" name="Speech Bubble: Rectangle 49">
            <a:extLst>
              <a:ext uri="{FF2B5EF4-FFF2-40B4-BE49-F238E27FC236}">
                <a16:creationId xmlns:a16="http://schemas.microsoft.com/office/drawing/2014/main" id="{87FCA2AB-109C-4477-B277-1FF3EFF7E261}"/>
              </a:ext>
            </a:extLst>
          </p:cNvPr>
          <p:cNvSpPr/>
          <p:nvPr/>
        </p:nvSpPr>
        <p:spPr>
          <a:xfrm>
            <a:off x="3366109"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Data </a:t>
            </a:r>
            <a:r>
              <a:rPr lang="nl-NL" sz="1050" dirty="0" err="1"/>
              <a:t>Wrangling</a:t>
            </a:r>
            <a:endParaRPr lang="nl-NL" sz="1050" dirty="0"/>
          </a:p>
        </p:txBody>
      </p:sp>
      <p:sp>
        <p:nvSpPr>
          <p:cNvPr id="51" name="Speech Bubble: Rectangle 50">
            <a:extLst>
              <a:ext uri="{FF2B5EF4-FFF2-40B4-BE49-F238E27FC236}">
                <a16:creationId xmlns:a16="http://schemas.microsoft.com/office/drawing/2014/main" id="{93B13FA0-C36F-4A8E-8BEC-4BA20F61881F}"/>
              </a:ext>
            </a:extLst>
          </p:cNvPr>
          <p:cNvSpPr/>
          <p:nvPr/>
        </p:nvSpPr>
        <p:spPr>
          <a:xfrm>
            <a:off x="2005727"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Data </a:t>
            </a:r>
            <a:r>
              <a:rPr lang="nl-NL" sz="1050" dirty="0" err="1"/>
              <a:t>Gathering</a:t>
            </a:r>
            <a:endParaRPr lang="nl-NL" sz="1050" dirty="0"/>
          </a:p>
        </p:txBody>
      </p:sp>
      <p:sp>
        <p:nvSpPr>
          <p:cNvPr id="52" name="Speech Bubble: Rectangle 51">
            <a:extLst>
              <a:ext uri="{FF2B5EF4-FFF2-40B4-BE49-F238E27FC236}">
                <a16:creationId xmlns:a16="http://schemas.microsoft.com/office/drawing/2014/main" id="{9356EAAD-84F9-4AE2-8A3A-3C0222302620}"/>
              </a:ext>
            </a:extLst>
          </p:cNvPr>
          <p:cNvSpPr/>
          <p:nvPr/>
        </p:nvSpPr>
        <p:spPr>
          <a:xfrm>
            <a:off x="4726491"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Business Intelligence</a:t>
            </a:r>
          </a:p>
        </p:txBody>
      </p:sp>
      <p:sp>
        <p:nvSpPr>
          <p:cNvPr id="53" name="Speech Bubble: Rectangle 52">
            <a:extLst>
              <a:ext uri="{FF2B5EF4-FFF2-40B4-BE49-F238E27FC236}">
                <a16:creationId xmlns:a16="http://schemas.microsoft.com/office/drawing/2014/main" id="{DA0CD1BB-8653-472B-94B7-213AFE83CFBF}"/>
              </a:ext>
            </a:extLst>
          </p:cNvPr>
          <p:cNvSpPr/>
          <p:nvPr/>
        </p:nvSpPr>
        <p:spPr>
          <a:xfrm>
            <a:off x="5098709" y="3218084"/>
            <a:ext cx="1120460" cy="526905"/>
          </a:xfrm>
          <a:prstGeom prst="wedgeRectCallout">
            <a:avLst>
              <a:gd name="adj1" fmla="val 11347"/>
              <a:gd name="adj2" fmla="val -12791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Machine Learning</a:t>
            </a:r>
          </a:p>
        </p:txBody>
      </p:sp>
      <p:sp>
        <p:nvSpPr>
          <p:cNvPr id="8" name="Rectangle 7">
            <a:extLst>
              <a:ext uri="{FF2B5EF4-FFF2-40B4-BE49-F238E27FC236}">
                <a16:creationId xmlns:a16="http://schemas.microsoft.com/office/drawing/2014/main" id="{2B143750-960A-4096-BA09-E6EFA8EC4552}"/>
              </a:ext>
            </a:extLst>
          </p:cNvPr>
          <p:cNvSpPr/>
          <p:nvPr/>
        </p:nvSpPr>
        <p:spPr>
          <a:xfrm>
            <a:off x="6651824" y="993600"/>
            <a:ext cx="2445271" cy="3153600"/>
          </a:xfrm>
          <a:prstGeom prst="rect">
            <a:avLst/>
          </a:prstGeom>
          <a:solidFill>
            <a:schemeClr val="bg1">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2" name="Snagit_SNG879">
            <a:extLst>
              <a:ext uri="{FF2B5EF4-FFF2-40B4-BE49-F238E27FC236}">
                <a16:creationId xmlns:a16="http://schemas.microsoft.com/office/drawing/2014/main" id="{72E2A1AF-DBAC-4070-9C68-62F9A0FCDD87}"/>
              </a:ext>
            </a:extLst>
          </p:cNvPr>
          <p:cNvPicPr>
            <a:picLocks noChangeAspect="1"/>
          </p:cNvPicPr>
          <p:nvPr/>
        </p:nvPicPr>
        <p:blipFill>
          <a:blip r:embed="rId5"/>
          <a:stretch>
            <a:fillRect/>
          </a:stretch>
        </p:blipFill>
        <p:spPr>
          <a:xfrm>
            <a:off x="123704" y="1435017"/>
            <a:ext cx="1665696" cy="483420"/>
          </a:xfrm>
          <a:prstGeom prst="rect">
            <a:avLst/>
          </a:prstGeom>
        </p:spPr>
      </p:pic>
    </p:spTree>
    <p:extLst>
      <p:ext uri="{BB962C8B-B14F-4D97-AF65-F5344CB8AC3E}">
        <p14:creationId xmlns:p14="http://schemas.microsoft.com/office/powerpoint/2010/main" val="240435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75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75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34" grpId="0" animBg="1"/>
      <p:bldP spid="50" grpId="0" animBg="1"/>
      <p:bldP spid="51" grpId="0" animBg="1"/>
      <p:bldP spid="52" grpId="0" animBg="1"/>
      <p:bldP spid="5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51B7E-17FA-4827-BC00-665270236CCA}"/>
              </a:ext>
            </a:extLst>
          </p:cNvPr>
          <p:cNvPicPr>
            <a:picLocks noChangeAspect="1"/>
          </p:cNvPicPr>
          <p:nvPr/>
        </p:nvPicPr>
        <p:blipFill>
          <a:blip r:embed="rId2"/>
          <a:stretch>
            <a:fillRect/>
          </a:stretch>
        </p:blipFill>
        <p:spPr>
          <a:xfrm>
            <a:off x="46904" y="2958373"/>
            <a:ext cx="1293877" cy="712915"/>
          </a:xfrm>
          <a:prstGeom prst="rect">
            <a:avLst/>
          </a:prstGeom>
        </p:spPr>
      </p:pic>
      <p:sp>
        <p:nvSpPr>
          <p:cNvPr id="2" name="Title 1">
            <a:extLst>
              <a:ext uri="{FF2B5EF4-FFF2-40B4-BE49-F238E27FC236}">
                <a16:creationId xmlns:a16="http://schemas.microsoft.com/office/drawing/2014/main" id="{8B778E5A-58C0-46AC-B837-5564F82FFABC}"/>
              </a:ext>
            </a:extLst>
          </p:cNvPr>
          <p:cNvSpPr>
            <a:spLocks noGrp="1"/>
          </p:cNvSpPr>
          <p:nvPr>
            <p:ph type="title"/>
          </p:nvPr>
        </p:nvSpPr>
        <p:spPr>
          <a:xfrm>
            <a:off x="719999" y="288000"/>
            <a:ext cx="6624000" cy="504000"/>
          </a:xfrm>
        </p:spPr>
        <p:txBody>
          <a:bodyPr/>
          <a:lstStyle/>
          <a:p>
            <a:r>
              <a:rPr lang="nl-NL" dirty="0"/>
              <a:t>Flow for Gartner IT Symposium 2020 </a:t>
            </a:r>
            <a:r>
              <a:rPr lang="nl-NL" dirty="0" err="1"/>
              <a:t>Session</a:t>
            </a:r>
            <a:r>
              <a:rPr lang="nl-NL" dirty="0"/>
              <a:t> Data Analytics</a:t>
            </a:r>
            <a:endParaRPr lang="en-NL" dirty="0"/>
          </a:p>
        </p:txBody>
      </p:sp>
      <p:sp>
        <p:nvSpPr>
          <p:cNvPr id="4" name="Footer Placeholder 3">
            <a:extLst>
              <a:ext uri="{FF2B5EF4-FFF2-40B4-BE49-F238E27FC236}">
                <a16:creationId xmlns:a16="http://schemas.microsoft.com/office/drawing/2014/main" id="{629FECA7-3B63-489A-A656-72C78DD6CB1C}"/>
              </a:ext>
            </a:extLst>
          </p:cNvPr>
          <p:cNvSpPr>
            <a:spLocks noGrp="1"/>
          </p:cNvSpPr>
          <p:nvPr>
            <p:ph type="ftr" sz="quarter" idx="11"/>
          </p:nvPr>
        </p:nvSpPr>
        <p:spPr/>
        <p:txBody>
          <a:bodyPr/>
          <a:lstStyle/>
          <a:p>
            <a:r>
              <a:rPr lang="en-US"/>
              <a:t>DOAG 2020 | Data Wrangling &amp; Visualization with Jupyter Notebooks</a:t>
            </a:r>
            <a:endParaRPr lang="nl-NL" dirty="0"/>
          </a:p>
        </p:txBody>
      </p:sp>
      <p:sp>
        <p:nvSpPr>
          <p:cNvPr id="5" name="Footer Placeholder 3">
            <a:extLst>
              <a:ext uri="{FF2B5EF4-FFF2-40B4-BE49-F238E27FC236}">
                <a16:creationId xmlns:a16="http://schemas.microsoft.com/office/drawing/2014/main" id="{E84EB84E-1743-4883-8F2D-277C2707E44F}"/>
              </a:ext>
            </a:extLst>
          </p:cNvPr>
          <p:cNvSpPr txBox="1">
            <a:spLocks/>
          </p:cNvSpPr>
          <p:nvPr/>
        </p:nvSpPr>
        <p:spPr>
          <a:xfrm>
            <a:off x="5029822" y="3758019"/>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AMIS Kick Off 2019 - Proposities &amp; Data Analytics</a:t>
            </a:r>
            <a:endParaRPr lang="nl-NL" dirty="0"/>
          </a:p>
        </p:txBody>
      </p:sp>
      <p:sp>
        <p:nvSpPr>
          <p:cNvPr id="6" name="Rectangle: Rounded Corners 5">
            <a:extLst>
              <a:ext uri="{FF2B5EF4-FFF2-40B4-BE49-F238E27FC236}">
                <a16:creationId xmlns:a16="http://schemas.microsoft.com/office/drawing/2014/main" id="{394D4BE2-C4AD-44E2-9CFA-2A2EDE3E7146}"/>
              </a:ext>
            </a:extLst>
          </p:cNvPr>
          <p:cNvSpPr/>
          <p:nvPr/>
        </p:nvSpPr>
        <p:spPr>
          <a:xfrm>
            <a:off x="125033" y="1927337"/>
            <a:ext cx="1044870"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a:t>API for </a:t>
            </a:r>
            <a:r>
              <a:rPr lang="nl-NL" sz="1100" dirty="0" err="1"/>
              <a:t>session</a:t>
            </a:r>
            <a:r>
              <a:rPr lang="nl-NL" sz="1100" dirty="0"/>
              <a:t> details in JSON</a:t>
            </a:r>
            <a:endParaRPr lang="en-NL" sz="1100" dirty="0"/>
          </a:p>
        </p:txBody>
      </p:sp>
      <p:sp>
        <p:nvSpPr>
          <p:cNvPr id="8" name="Rectangle: Rounded Corners 7">
            <a:extLst>
              <a:ext uri="{FF2B5EF4-FFF2-40B4-BE49-F238E27FC236}">
                <a16:creationId xmlns:a16="http://schemas.microsoft.com/office/drawing/2014/main" id="{9282BEEE-3F56-4A65-9DCF-A1BF6B7DFFD9}"/>
              </a:ext>
            </a:extLst>
          </p:cNvPr>
          <p:cNvSpPr/>
          <p:nvPr/>
        </p:nvSpPr>
        <p:spPr>
          <a:xfrm>
            <a:off x="2352083" y="2349390"/>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JSON files</a:t>
            </a:r>
            <a:endParaRPr lang="en-NL" sz="1200" dirty="0"/>
          </a:p>
        </p:txBody>
      </p:sp>
      <p:sp>
        <p:nvSpPr>
          <p:cNvPr id="9" name="Arrow: Right 8">
            <a:extLst>
              <a:ext uri="{FF2B5EF4-FFF2-40B4-BE49-F238E27FC236}">
                <a16:creationId xmlns:a16="http://schemas.microsoft.com/office/drawing/2014/main" id="{9E5A30D3-610F-4F83-99D3-858338C0F625}"/>
              </a:ext>
            </a:extLst>
          </p:cNvPr>
          <p:cNvSpPr/>
          <p:nvPr/>
        </p:nvSpPr>
        <p:spPr>
          <a:xfrm>
            <a:off x="123629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000" dirty="0" err="1"/>
              <a:t>Jupyter</a:t>
            </a:r>
            <a:r>
              <a:rPr lang="nl-NL" sz="1000" dirty="0"/>
              <a:t> Notebook &amp; Python</a:t>
            </a:r>
            <a:endParaRPr lang="en-NL" sz="1000" dirty="0"/>
          </a:p>
        </p:txBody>
      </p:sp>
      <p:sp>
        <p:nvSpPr>
          <p:cNvPr id="10" name="Arrow: Right 9">
            <a:extLst>
              <a:ext uri="{FF2B5EF4-FFF2-40B4-BE49-F238E27FC236}">
                <a16:creationId xmlns:a16="http://schemas.microsoft.com/office/drawing/2014/main" id="{14E9ABB3-90C7-4722-AF4E-E3B40D47F7AA}"/>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000" dirty="0" err="1"/>
              <a:t>Jupyter</a:t>
            </a:r>
            <a:r>
              <a:rPr lang="nl-NL" sz="1000" dirty="0"/>
              <a:t> Notebook &amp; Python</a:t>
            </a:r>
            <a:endParaRPr lang="en-NL" sz="1000" dirty="0"/>
          </a:p>
        </p:txBody>
      </p:sp>
      <p:sp>
        <p:nvSpPr>
          <p:cNvPr id="11" name="Rectangle: Rounded Corners 10">
            <a:extLst>
              <a:ext uri="{FF2B5EF4-FFF2-40B4-BE49-F238E27FC236}">
                <a16:creationId xmlns:a16="http://schemas.microsoft.com/office/drawing/2014/main" id="{7FEAC2D4-4A4B-43A6-A813-90D3722939D9}"/>
              </a:ext>
            </a:extLst>
          </p:cNvPr>
          <p:cNvSpPr/>
          <p:nvPr/>
        </p:nvSpPr>
        <p:spPr>
          <a:xfrm>
            <a:off x="4456210" y="2127561"/>
            <a:ext cx="1123344" cy="1295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JSON file</a:t>
            </a:r>
            <a:endParaRPr lang="en-NL" sz="1200" dirty="0"/>
          </a:p>
        </p:txBody>
      </p:sp>
      <p:sp>
        <p:nvSpPr>
          <p:cNvPr id="12" name="Rectangle: Rounded Corners 11">
            <a:extLst>
              <a:ext uri="{FF2B5EF4-FFF2-40B4-BE49-F238E27FC236}">
                <a16:creationId xmlns:a16="http://schemas.microsoft.com/office/drawing/2014/main" id="{2A8BDCD2-35F0-4B8E-BE6F-82EA6408BADA}"/>
              </a:ext>
            </a:extLst>
          </p:cNvPr>
          <p:cNvSpPr/>
          <p:nvPr/>
        </p:nvSpPr>
        <p:spPr>
          <a:xfrm>
            <a:off x="5399423" y="1083768"/>
            <a:ext cx="662728" cy="3192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900" dirty="0"/>
              <a:t>Gender </a:t>
            </a:r>
            <a:r>
              <a:rPr lang="nl-NL" sz="900" dirty="0" err="1"/>
              <a:t>guesser</a:t>
            </a:r>
            <a:endParaRPr lang="en-NL" sz="900" dirty="0"/>
          </a:p>
        </p:txBody>
      </p:sp>
      <p:sp>
        <p:nvSpPr>
          <p:cNvPr id="19" name="Arrow: Right 18">
            <a:extLst>
              <a:ext uri="{FF2B5EF4-FFF2-40B4-BE49-F238E27FC236}">
                <a16:creationId xmlns:a16="http://schemas.microsoft.com/office/drawing/2014/main" id="{E8AF129E-F996-4912-A5DB-727BAD588A4C}"/>
              </a:ext>
            </a:extLst>
          </p:cNvPr>
          <p:cNvSpPr/>
          <p:nvPr/>
        </p:nvSpPr>
        <p:spPr>
          <a:xfrm>
            <a:off x="5517732" y="158304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Jupyter</a:t>
            </a:r>
            <a:r>
              <a:rPr lang="nl-NL" sz="1100" dirty="0"/>
              <a:t> Notebook &amp; Python</a:t>
            </a:r>
            <a:endParaRPr lang="en-NL" sz="1100" dirty="0"/>
          </a:p>
        </p:txBody>
      </p:sp>
      <p:sp>
        <p:nvSpPr>
          <p:cNvPr id="37" name="AutoShape 2" descr="Image result for excel logo">
            <a:extLst>
              <a:ext uri="{FF2B5EF4-FFF2-40B4-BE49-F238E27FC236}">
                <a16:creationId xmlns:a16="http://schemas.microsoft.com/office/drawing/2014/main" id="{EC9576A2-CABF-4B20-B486-6FC46FE167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9466" name="Picture 10" descr="Image result for jupyter notebook">
            <a:extLst>
              <a:ext uri="{FF2B5EF4-FFF2-40B4-BE49-F238E27FC236}">
                <a16:creationId xmlns:a16="http://schemas.microsoft.com/office/drawing/2014/main" id="{5D40F8BF-3996-45F7-BD02-10F229D4F89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6265" y="1178885"/>
            <a:ext cx="662728" cy="6627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jupyter notebook">
            <a:extLst>
              <a:ext uri="{FF2B5EF4-FFF2-40B4-BE49-F238E27FC236}">
                <a16:creationId xmlns:a16="http://schemas.microsoft.com/office/drawing/2014/main" id="{C48F02F8-B05B-454D-981C-5796A7E70BB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6820" y="1863302"/>
            <a:ext cx="662728" cy="662728"/>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Image result for api">
            <a:extLst>
              <a:ext uri="{FF2B5EF4-FFF2-40B4-BE49-F238E27FC236}">
                <a16:creationId xmlns:a16="http://schemas.microsoft.com/office/drawing/2014/main" id="{0559A55A-9558-4A4A-BBA4-22214A79A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9" y="2412549"/>
            <a:ext cx="712470" cy="71247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jupyter notebook">
            <a:extLst>
              <a:ext uri="{FF2B5EF4-FFF2-40B4-BE49-F238E27FC236}">
                <a16:creationId xmlns:a16="http://schemas.microsoft.com/office/drawing/2014/main" id="{8C8632B1-FB24-46AF-9D58-BC5DD4A97AC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4793" y="1835889"/>
            <a:ext cx="662728" cy="662728"/>
          </a:xfrm>
          <a:prstGeom prst="rect">
            <a:avLst/>
          </a:prstGeom>
          <a:noFill/>
          <a:extLst>
            <a:ext uri="{909E8E84-426E-40DD-AFC4-6F175D3DCCD1}">
              <a14:hiddenFill xmlns:a14="http://schemas.microsoft.com/office/drawing/2010/main">
                <a:solidFill>
                  <a:srgbClr val="FFFFFF"/>
                </a:solidFill>
              </a14:hiddenFill>
            </a:ext>
          </a:extLst>
        </p:spPr>
      </p:pic>
      <p:sp>
        <p:nvSpPr>
          <p:cNvPr id="32" name="Speech Bubble: Rectangle 31">
            <a:extLst>
              <a:ext uri="{FF2B5EF4-FFF2-40B4-BE49-F238E27FC236}">
                <a16:creationId xmlns:a16="http://schemas.microsoft.com/office/drawing/2014/main" id="{4F28BFD5-0DE4-4EAC-AF49-557C8A1D8A40}"/>
              </a:ext>
            </a:extLst>
          </p:cNvPr>
          <p:cNvSpPr/>
          <p:nvPr/>
        </p:nvSpPr>
        <p:spPr>
          <a:xfrm>
            <a:off x="3163540" y="894274"/>
            <a:ext cx="2122546"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err="1"/>
              <a:t>To</a:t>
            </a:r>
            <a:r>
              <a:rPr lang="nl-NL" sz="1050" dirty="0"/>
              <a:t>  a </a:t>
            </a:r>
            <a:r>
              <a:rPr lang="nl-NL" sz="1050" dirty="0" err="1"/>
              <a:t>consolidated</a:t>
            </a:r>
            <a:r>
              <a:rPr lang="nl-NL" sz="1050" dirty="0"/>
              <a:t>, </a:t>
            </a:r>
            <a:r>
              <a:rPr lang="nl-NL" sz="1050" dirty="0" err="1"/>
              <a:t>cleansed</a:t>
            </a:r>
            <a:r>
              <a:rPr lang="nl-NL" sz="1050" dirty="0"/>
              <a:t>, </a:t>
            </a:r>
            <a:r>
              <a:rPr lang="nl-NL" sz="1050" dirty="0" err="1"/>
              <a:t>formatted</a:t>
            </a:r>
            <a:r>
              <a:rPr lang="nl-NL" sz="1050" dirty="0"/>
              <a:t>, </a:t>
            </a:r>
            <a:r>
              <a:rPr lang="nl-NL" sz="1050" dirty="0" err="1"/>
              <a:t>unified</a:t>
            </a:r>
            <a:r>
              <a:rPr lang="nl-NL" sz="1050" dirty="0"/>
              <a:t> Data Set </a:t>
            </a:r>
            <a:r>
              <a:rPr lang="nl-NL" sz="1050" dirty="0" err="1"/>
              <a:t>with</a:t>
            </a:r>
            <a:r>
              <a:rPr lang="nl-NL" sz="1050" dirty="0"/>
              <a:t> </a:t>
            </a:r>
            <a:r>
              <a:rPr lang="nl-NL" sz="1050" dirty="0" err="1"/>
              <a:t>derived</a:t>
            </a:r>
            <a:r>
              <a:rPr lang="nl-NL" sz="1050" dirty="0"/>
              <a:t> </a:t>
            </a:r>
            <a:r>
              <a:rPr lang="nl-NL" sz="1050" dirty="0" err="1"/>
              <a:t>and</a:t>
            </a:r>
            <a:r>
              <a:rPr lang="nl-NL" sz="1050" dirty="0"/>
              <a:t> </a:t>
            </a:r>
            <a:r>
              <a:rPr lang="nl-NL" sz="1050" dirty="0" err="1"/>
              <a:t>enriched</a:t>
            </a:r>
            <a:r>
              <a:rPr lang="nl-NL" sz="1050" dirty="0"/>
              <a:t> </a:t>
            </a:r>
            <a:r>
              <a:rPr lang="nl-NL" sz="1050" dirty="0" err="1"/>
              <a:t>values</a:t>
            </a:r>
            <a:endParaRPr lang="nl-NL" sz="1050" dirty="0"/>
          </a:p>
        </p:txBody>
      </p:sp>
      <p:sp>
        <p:nvSpPr>
          <p:cNvPr id="38" name="Arrow: Right 37">
            <a:extLst>
              <a:ext uri="{FF2B5EF4-FFF2-40B4-BE49-F238E27FC236}">
                <a16:creationId xmlns:a16="http://schemas.microsoft.com/office/drawing/2014/main" id="{B3CCBFFC-2D2B-49E9-8A51-01E7F1545819}"/>
              </a:ext>
            </a:extLst>
          </p:cNvPr>
          <p:cNvSpPr/>
          <p:nvPr/>
        </p:nvSpPr>
        <p:spPr>
          <a:xfrm>
            <a:off x="5500226" y="297959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Jupyter</a:t>
            </a:r>
            <a:r>
              <a:rPr lang="nl-NL" sz="1100" dirty="0"/>
              <a:t> Notebook &amp; Python</a:t>
            </a:r>
            <a:endParaRPr lang="en-NL" sz="1100" dirty="0"/>
          </a:p>
        </p:txBody>
      </p:sp>
      <p:pic>
        <p:nvPicPr>
          <p:cNvPr id="40" name="Picture 10" descr="Image result for jupyter notebook">
            <a:extLst>
              <a:ext uri="{FF2B5EF4-FFF2-40B4-BE49-F238E27FC236}">
                <a16:creationId xmlns:a16="http://schemas.microsoft.com/office/drawing/2014/main" id="{65052145-365A-4085-AE2B-E2C687C1809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961" y="3581915"/>
            <a:ext cx="662728" cy="662728"/>
          </a:xfrm>
          <a:prstGeom prst="rect">
            <a:avLst/>
          </a:prstGeom>
          <a:noFill/>
          <a:extLst>
            <a:ext uri="{909E8E84-426E-40DD-AFC4-6F175D3DCCD1}">
              <a14:hiddenFill xmlns:a14="http://schemas.microsoft.com/office/drawing/2010/main">
                <a:solidFill>
                  <a:srgbClr val="FFFFFF"/>
                </a:solidFill>
              </a14:hiddenFill>
            </a:ext>
          </a:extLst>
        </p:spPr>
      </p:pic>
      <p:sp>
        <p:nvSpPr>
          <p:cNvPr id="35" name="Heptagon 34">
            <a:extLst>
              <a:ext uri="{FF2B5EF4-FFF2-40B4-BE49-F238E27FC236}">
                <a16:creationId xmlns:a16="http://schemas.microsoft.com/office/drawing/2014/main" id="{C5420A4F-3F86-4613-A55C-06A68704F4FD}"/>
              </a:ext>
            </a:extLst>
          </p:cNvPr>
          <p:cNvSpPr/>
          <p:nvPr/>
        </p:nvSpPr>
        <p:spPr>
          <a:xfrm>
            <a:off x="5070253" y="766615"/>
            <a:ext cx="302400" cy="255317"/>
          </a:xfrm>
          <a:prstGeom prst="hept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800" dirty="0"/>
              <a:t>2</a:t>
            </a:r>
            <a:endParaRPr lang="en-NL" sz="1800" dirty="0"/>
          </a:p>
        </p:txBody>
      </p:sp>
      <p:sp>
        <p:nvSpPr>
          <p:cNvPr id="36" name="Speech Bubble: Rectangle 35">
            <a:extLst>
              <a:ext uri="{FF2B5EF4-FFF2-40B4-BE49-F238E27FC236}">
                <a16:creationId xmlns:a16="http://schemas.microsoft.com/office/drawing/2014/main" id="{410B8AAB-DEBF-4DD5-B088-C5B0C4346244}"/>
              </a:ext>
            </a:extLst>
          </p:cNvPr>
          <p:cNvSpPr/>
          <p:nvPr/>
        </p:nvSpPr>
        <p:spPr>
          <a:xfrm>
            <a:off x="7027554" y="374004"/>
            <a:ext cx="1906417" cy="698733"/>
          </a:xfrm>
          <a:prstGeom prst="wedgeRectCallout">
            <a:avLst>
              <a:gd name="adj1" fmla="val -81690"/>
              <a:gd name="adj2" fmla="val 11926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Exploration of Conference Speakers , </a:t>
            </a:r>
            <a:r>
              <a:rPr lang="nl-NL" sz="1050" dirty="0" err="1"/>
              <a:t>visualizations</a:t>
            </a:r>
            <a:r>
              <a:rPr lang="nl-NL" sz="1050" dirty="0"/>
              <a:t>, business </a:t>
            </a:r>
            <a:r>
              <a:rPr lang="nl-NL" sz="1050" dirty="0" err="1"/>
              <a:t>insights</a:t>
            </a:r>
            <a:r>
              <a:rPr lang="nl-NL" sz="1050" dirty="0"/>
              <a:t> </a:t>
            </a:r>
            <a:r>
              <a:rPr lang="nl-NL" sz="1050" dirty="0" err="1"/>
              <a:t>and</a:t>
            </a:r>
            <a:r>
              <a:rPr lang="nl-NL" sz="1050" dirty="0"/>
              <a:t> </a:t>
            </a:r>
            <a:r>
              <a:rPr lang="nl-NL" sz="1050" dirty="0" err="1"/>
              <a:t>answers</a:t>
            </a:r>
            <a:r>
              <a:rPr lang="nl-NL" sz="1050" dirty="0"/>
              <a:t>. </a:t>
            </a:r>
          </a:p>
        </p:txBody>
      </p:sp>
      <p:sp>
        <p:nvSpPr>
          <p:cNvPr id="42" name="Heptagon 41">
            <a:extLst>
              <a:ext uri="{FF2B5EF4-FFF2-40B4-BE49-F238E27FC236}">
                <a16:creationId xmlns:a16="http://schemas.microsoft.com/office/drawing/2014/main" id="{8A4AA1EF-ABC3-4AAD-B603-C29020679B1C}"/>
              </a:ext>
            </a:extLst>
          </p:cNvPr>
          <p:cNvSpPr/>
          <p:nvPr/>
        </p:nvSpPr>
        <p:spPr>
          <a:xfrm>
            <a:off x="8698182" y="288000"/>
            <a:ext cx="302400" cy="255317"/>
          </a:xfrm>
          <a:prstGeom prst="hept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800" dirty="0"/>
              <a:t>3</a:t>
            </a:r>
            <a:endParaRPr lang="en-NL" sz="1800" dirty="0"/>
          </a:p>
        </p:txBody>
      </p:sp>
      <p:sp>
        <p:nvSpPr>
          <p:cNvPr id="14" name="Arrow: Down 13">
            <a:extLst>
              <a:ext uri="{FF2B5EF4-FFF2-40B4-BE49-F238E27FC236}">
                <a16:creationId xmlns:a16="http://schemas.microsoft.com/office/drawing/2014/main" id="{4EDD5437-272A-433F-9274-070622CF2323}"/>
              </a:ext>
            </a:extLst>
          </p:cNvPr>
          <p:cNvSpPr/>
          <p:nvPr/>
        </p:nvSpPr>
        <p:spPr>
          <a:xfrm>
            <a:off x="5730787" y="1403020"/>
            <a:ext cx="56174" cy="43286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sz="900"/>
          </a:p>
        </p:txBody>
      </p:sp>
      <p:sp>
        <p:nvSpPr>
          <p:cNvPr id="47" name="Speech Bubble: Rectangle 46">
            <a:extLst>
              <a:ext uri="{FF2B5EF4-FFF2-40B4-BE49-F238E27FC236}">
                <a16:creationId xmlns:a16="http://schemas.microsoft.com/office/drawing/2014/main" id="{2795CC00-9B9D-479B-A2F4-7841F70C2A38}"/>
              </a:ext>
            </a:extLst>
          </p:cNvPr>
          <p:cNvSpPr/>
          <p:nvPr/>
        </p:nvSpPr>
        <p:spPr>
          <a:xfrm>
            <a:off x="6224027" y="4376144"/>
            <a:ext cx="2122546" cy="526905"/>
          </a:xfrm>
          <a:prstGeom prst="wedgeRectCallout">
            <a:avLst>
              <a:gd name="adj1" fmla="val -50776"/>
              <a:gd name="adj2" fmla="val -118348"/>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Exploration of </a:t>
            </a:r>
            <a:r>
              <a:rPr lang="nl-NL" sz="1050" dirty="0" err="1"/>
              <a:t>Session</a:t>
            </a:r>
            <a:r>
              <a:rPr lang="nl-NL" sz="1050" dirty="0"/>
              <a:t> Details, </a:t>
            </a:r>
            <a:r>
              <a:rPr lang="nl-NL" sz="1050" dirty="0" err="1"/>
              <a:t>visualizations</a:t>
            </a:r>
            <a:r>
              <a:rPr lang="nl-NL" sz="1050" dirty="0"/>
              <a:t>, business </a:t>
            </a:r>
            <a:r>
              <a:rPr lang="nl-NL" sz="1050" dirty="0" err="1"/>
              <a:t>insights</a:t>
            </a:r>
            <a:r>
              <a:rPr lang="nl-NL" sz="1050" dirty="0"/>
              <a:t> </a:t>
            </a:r>
            <a:r>
              <a:rPr lang="nl-NL" sz="1050" dirty="0" err="1"/>
              <a:t>and</a:t>
            </a:r>
            <a:r>
              <a:rPr lang="nl-NL" sz="1050" dirty="0"/>
              <a:t> </a:t>
            </a:r>
            <a:r>
              <a:rPr lang="nl-NL" sz="1050" dirty="0" err="1"/>
              <a:t>answers</a:t>
            </a:r>
            <a:r>
              <a:rPr lang="nl-NL" sz="1050" dirty="0"/>
              <a:t>. </a:t>
            </a:r>
          </a:p>
        </p:txBody>
      </p:sp>
      <p:sp>
        <p:nvSpPr>
          <p:cNvPr id="48" name="Heptagon 47">
            <a:extLst>
              <a:ext uri="{FF2B5EF4-FFF2-40B4-BE49-F238E27FC236}">
                <a16:creationId xmlns:a16="http://schemas.microsoft.com/office/drawing/2014/main" id="{280869CC-7AA1-455A-ABD9-1731D2794802}"/>
              </a:ext>
            </a:extLst>
          </p:cNvPr>
          <p:cNvSpPr/>
          <p:nvPr/>
        </p:nvSpPr>
        <p:spPr>
          <a:xfrm>
            <a:off x="8143367" y="4248485"/>
            <a:ext cx="302400" cy="255317"/>
          </a:xfrm>
          <a:prstGeom prst="hept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800" dirty="0"/>
              <a:t>4</a:t>
            </a:r>
            <a:endParaRPr lang="en-NL" sz="1800" dirty="0"/>
          </a:p>
        </p:txBody>
      </p:sp>
      <p:sp>
        <p:nvSpPr>
          <p:cNvPr id="41" name="Rectangle: Rounded Corners 40">
            <a:extLst>
              <a:ext uri="{FF2B5EF4-FFF2-40B4-BE49-F238E27FC236}">
                <a16:creationId xmlns:a16="http://schemas.microsoft.com/office/drawing/2014/main" id="{7A943945-E3FE-4729-8E85-700178106CD0}"/>
              </a:ext>
            </a:extLst>
          </p:cNvPr>
          <p:cNvSpPr/>
          <p:nvPr/>
        </p:nvSpPr>
        <p:spPr>
          <a:xfrm>
            <a:off x="6724471" y="165263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Speakers</a:t>
            </a:r>
            <a:endParaRPr lang="en-NL" sz="1050" dirty="0">
              <a:solidFill>
                <a:schemeClr val="accent2">
                  <a:lumMod val="75000"/>
                </a:schemeClr>
              </a:solidFill>
            </a:endParaRPr>
          </a:p>
        </p:txBody>
      </p:sp>
      <p:pic>
        <p:nvPicPr>
          <p:cNvPr id="45" name="Picture 44">
            <a:extLst>
              <a:ext uri="{FF2B5EF4-FFF2-40B4-BE49-F238E27FC236}">
                <a16:creationId xmlns:a16="http://schemas.microsoft.com/office/drawing/2014/main" id="{7DC62B5D-1197-4106-8321-1D3E57BE3F24}"/>
              </a:ext>
            </a:extLst>
          </p:cNvPr>
          <p:cNvPicPr>
            <a:picLocks noChangeAspect="1"/>
          </p:cNvPicPr>
          <p:nvPr/>
        </p:nvPicPr>
        <p:blipFill>
          <a:blip r:embed="rId5"/>
          <a:stretch>
            <a:fillRect/>
          </a:stretch>
        </p:blipFill>
        <p:spPr>
          <a:xfrm>
            <a:off x="8135862" y="1964783"/>
            <a:ext cx="815615" cy="606415"/>
          </a:xfrm>
          <a:prstGeom prst="rect">
            <a:avLst/>
          </a:prstGeom>
        </p:spPr>
      </p:pic>
      <p:sp>
        <p:nvSpPr>
          <p:cNvPr id="50" name="Rectangle: Rounded Corners 49">
            <a:extLst>
              <a:ext uri="{FF2B5EF4-FFF2-40B4-BE49-F238E27FC236}">
                <a16:creationId xmlns:a16="http://schemas.microsoft.com/office/drawing/2014/main" id="{239FEF7A-74D3-4B9A-98DD-D7B7946DCE21}"/>
              </a:ext>
            </a:extLst>
          </p:cNvPr>
          <p:cNvSpPr/>
          <p:nvPr/>
        </p:nvSpPr>
        <p:spPr>
          <a:xfrm>
            <a:off x="6706965" y="304918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a:t>
            </a:r>
            <a:r>
              <a:rPr lang="nl-NL" sz="1050" dirty="0" err="1">
                <a:solidFill>
                  <a:schemeClr val="accent2">
                    <a:lumMod val="75000"/>
                  </a:schemeClr>
                </a:solidFill>
              </a:rPr>
              <a:t>Sessions</a:t>
            </a:r>
            <a:endParaRPr lang="en-NL" sz="1050" dirty="0">
              <a:solidFill>
                <a:schemeClr val="accent2">
                  <a:lumMod val="75000"/>
                </a:schemeClr>
              </a:solidFill>
            </a:endParaRPr>
          </a:p>
        </p:txBody>
      </p:sp>
      <p:pic>
        <p:nvPicPr>
          <p:cNvPr id="51" name="Picture 50">
            <a:extLst>
              <a:ext uri="{FF2B5EF4-FFF2-40B4-BE49-F238E27FC236}">
                <a16:creationId xmlns:a16="http://schemas.microsoft.com/office/drawing/2014/main" id="{C70AF80E-DB69-4802-ACB3-25307F1C51DE}"/>
              </a:ext>
            </a:extLst>
          </p:cNvPr>
          <p:cNvPicPr>
            <a:picLocks noChangeAspect="1"/>
          </p:cNvPicPr>
          <p:nvPr/>
        </p:nvPicPr>
        <p:blipFill>
          <a:blip r:embed="rId5"/>
          <a:stretch>
            <a:fillRect/>
          </a:stretch>
        </p:blipFill>
        <p:spPr>
          <a:xfrm>
            <a:off x="8118356" y="3361333"/>
            <a:ext cx="815615" cy="606415"/>
          </a:xfrm>
          <a:prstGeom prst="rect">
            <a:avLst/>
          </a:prstGeom>
        </p:spPr>
      </p:pic>
      <p:pic>
        <p:nvPicPr>
          <p:cNvPr id="15" name="Snagit_SNG879">
            <a:extLst>
              <a:ext uri="{FF2B5EF4-FFF2-40B4-BE49-F238E27FC236}">
                <a16:creationId xmlns:a16="http://schemas.microsoft.com/office/drawing/2014/main" id="{84B448C7-753E-42FF-855C-2F2821B66D6D}"/>
              </a:ext>
            </a:extLst>
          </p:cNvPr>
          <p:cNvPicPr>
            <a:picLocks noChangeAspect="1"/>
          </p:cNvPicPr>
          <p:nvPr/>
        </p:nvPicPr>
        <p:blipFill>
          <a:blip r:embed="rId6"/>
          <a:stretch>
            <a:fillRect/>
          </a:stretch>
        </p:blipFill>
        <p:spPr>
          <a:xfrm>
            <a:off x="123704" y="1435017"/>
            <a:ext cx="1665696" cy="483420"/>
          </a:xfrm>
          <a:prstGeom prst="rect">
            <a:avLst/>
          </a:prstGeom>
        </p:spPr>
      </p:pic>
      <p:sp>
        <p:nvSpPr>
          <p:cNvPr id="31" name="Speech Bubble: Rectangle 30">
            <a:extLst>
              <a:ext uri="{FF2B5EF4-FFF2-40B4-BE49-F238E27FC236}">
                <a16:creationId xmlns:a16="http://schemas.microsoft.com/office/drawing/2014/main" id="{0667B41B-52DA-4537-A4D1-0AF21B960229}"/>
              </a:ext>
            </a:extLst>
          </p:cNvPr>
          <p:cNvSpPr/>
          <p:nvPr/>
        </p:nvSpPr>
        <p:spPr>
          <a:xfrm>
            <a:off x="594883" y="801209"/>
            <a:ext cx="1823829" cy="712915"/>
          </a:xfrm>
          <a:prstGeom prst="wedgeRectCallout">
            <a:avLst>
              <a:gd name="adj1" fmla="val 11376"/>
              <a:gd name="adj2" fmla="val 11322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err="1"/>
              <a:t>From</a:t>
            </a:r>
            <a:r>
              <a:rPr lang="nl-NL" sz="1000" dirty="0"/>
              <a:t> </a:t>
            </a:r>
            <a:r>
              <a:rPr lang="nl-NL" sz="1000" dirty="0" err="1"/>
              <a:t>Raw</a:t>
            </a:r>
            <a:r>
              <a:rPr lang="nl-NL" sz="1000" dirty="0"/>
              <a:t>, </a:t>
            </a:r>
            <a:r>
              <a:rPr lang="nl-NL" sz="1000" dirty="0" err="1"/>
              <a:t>External</a:t>
            </a:r>
            <a:r>
              <a:rPr lang="nl-NL" sz="1000" dirty="0"/>
              <a:t>, Slow/</a:t>
            </a:r>
            <a:r>
              <a:rPr lang="nl-NL" sz="1000" dirty="0" err="1"/>
              <a:t>Unavailable</a:t>
            </a:r>
            <a:r>
              <a:rPr lang="nl-NL" sz="1000" dirty="0"/>
              <a:t> Data </a:t>
            </a:r>
          </a:p>
          <a:p>
            <a:r>
              <a:rPr lang="nl-NL" sz="1000" dirty="0" err="1"/>
              <a:t>to</a:t>
            </a:r>
            <a:r>
              <a:rPr lang="nl-NL" sz="1000" dirty="0"/>
              <a:t> </a:t>
            </a:r>
            <a:r>
              <a:rPr lang="nl-NL" sz="1000" dirty="0" err="1"/>
              <a:t>local</a:t>
            </a:r>
            <a:r>
              <a:rPr lang="nl-NL" sz="1000" dirty="0"/>
              <a:t>, </a:t>
            </a:r>
            <a:r>
              <a:rPr lang="nl-NL" sz="1000" dirty="0" err="1"/>
              <a:t>accessible</a:t>
            </a:r>
            <a:r>
              <a:rPr lang="nl-NL" sz="1000" dirty="0"/>
              <a:t>, </a:t>
            </a:r>
            <a:r>
              <a:rPr lang="nl-NL" sz="1000" dirty="0" err="1"/>
              <a:t>still</a:t>
            </a:r>
            <a:r>
              <a:rPr lang="nl-NL" sz="1000" dirty="0"/>
              <a:t> </a:t>
            </a:r>
            <a:r>
              <a:rPr lang="nl-NL" sz="1000" dirty="0" err="1"/>
              <a:t>fairly</a:t>
            </a:r>
            <a:r>
              <a:rPr lang="nl-NL" sz="1000" dirty="0"/>
              <a:t> </a:t>
            </a:r>
            <a:r>
              <a:rPr lang="nl-NL" sz="1000" dirty="0" err="1"/>
              <a:t>raw</a:t>
            </a:r>
            <a:r>
              <a:rPr lang="nl-NL" sz="1000" dirty="0"/>
              <a:t> Data Lake</a:t>
            </a:r>
          </a:p>
        </p:txBody>
      </p:sp>
      <p:sp>
        <p:nvSpPr>
          <p:cNvPr id="13" name="Heptagon 12">
            <a:extLst>
              <a:ext uri="{FF2B5EF4-FFF2-40B4-BE49-F238E27FC236}">
                <a16:creationId xmlns:a16="http://schemas.microsoft.com/office/drawing/2014/main" id="{0793AD3A-3DB4-431F-B1BB-784BEA90DE42}"/>
              </a:ext>
            </a:extLst>
          </p:cNvPr>
          <p:cNvSpPr/>
          <p:nvPr/>
        </p:nvSpPr>
        <p:spPr>
          <a:xfrm>
            <a:off x="2210400" y="718820"/>
            <a:ext cx="302400" cy="255317"/>
          </a:xfrm>
          <a:prstGeom prst="hept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800" dirty="0"/>
              <a:t>1</a:t>
            </a:r>
            <a:endParaRPr lang="en-NL" sz="1800" dirty="0"/>
          </a:p>
        </p:txBody>
      </p:sp>
    </p:spTree>
    <p:extLst>
      <p:ext uri="{BB962C8B-B14F-4D97-AF65-F5344CB8AC3E}">
        <p14:creationId xmlns:p14="http://schemas.microsoft.com/office/powerpoint/2010/main" val="236144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4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P spid="9" grpId="0" animBg="1"/>
      <p:bldP spid="10" grpId="0" animBg="1"/>
      <p:bldP spid="11" grpId="0" animBg="1"/>
      <p:bldP spid="12" grpId="0" animBg="1"/>
      <p:bldP spid="19" grpId="0" animBg="1"/>
      <p:bldP spid="37" grpId="0"/>
      <p:bldP spid="32" grpId="0" animBg="1"/>
      <p:bldP spid="38" grpId="0" animBg="1"/>
      <p:bldP spid="35" grpId="0" animBg="1"/>
      <p:bldP spid="36" grpId="0" animBg="1"/>
      <p:bldP spid="42" grpId="0" animBg="1"/>
      <p:bldP spid="14" grpId="0" animBg="1"/>
      <p:bldP spid="47" grpId="0" animBg="1"/>
      <p:bldP spid="48" grpId="0" animBg="1"/>
      <p:bldP spid="31" grpId="0" animBg="1"/>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nagit_SNG862">
            <a:extLst>
              <a:ext uri="{FF2B5EF4-FFF2-40B4-BE49-F238E27FC236}">
                <a16:creationId xmlns:a16="http://schemas.microsoft.com/office/drawing/2014/main" id="{1787F417-3F47-4E4F-ABF9-C65D502F1F79}"/>
              </a:ext>
            </a:extLst>
          </p:cNvPr>
          <p:cNvPicPr>
            <a:picLocks noGrp="1" noChangeAspect="1"/>
          </p:cNvPicPr>
          <p:nvPr>
            <p:ph type="pic" idx="13"/>
          </p:nvPr>
        </p:nvPicPr>
        <p:blipFill>
          <a:blip r:embed="rId2"/>
          <a:srcRect l="6849" r="6849"/>
          <a:stretch>
            <a:fillRect/>
          </a:stretch>
        </p:blipFill>
        <p:spPr/>
      </p:pic>
      <p:sp>
        <p:nvSpPr>
          <p:cNvPr id="5" name="Title 4"/>
          <p:cNvSpPr>
            <a:spLocks noGrp="1"/>
          </p:cNvSpPr>
          <p:nvPr>
            <p:ph type="ctrTitle"/>
          </p:nvPr>
        </p:nvSpPr>
        <p:spPr/>
        <p:txBody>
          <a:bodyPr/>
          <a:lstStyle/>
          <a:p>
            <a:r>
              <a:rPr lang="nl-NL" dirty="0"/>
              <a:t>Summary of Gartner IT Symposium </a:t>
            </a:r>
            <a:br>
              <a:rPr lang="nl-NL" dirty="0"/>
            </a:br>
            <a:br>
              <a:rPr lang="nl-NL" dirty="0"/>
            </a:br>
            <a:endParaRPr lang="nl-NL" dirty="0"/>
          </a:p>
        </p:txBody>
      </p:sp>
      <p:pic>
        <p:nvPicPr>
          <p:cNvPr id="9" name="Picture 8">
            <a:extLst>
              <a:ext uri="{FF2B5EF4-FFF2-40B4-BE49-F238E27FC236}">
                <a16:creationId xmlns:a16="http://schemas.microsoft.com/office/drawing/2014/main" id="{C5777B64-8ACC-4458-B735-DF6EE06AC7FD}"/>
              </a:ext>
            </a:extLst>
          </p:cNvPr>
          <p:cNvPicPr>
            <a:picLocks noChangeAspect="1"/>
          </p:cNvPicPr>
          <p:nvPr/>
        </p:nvPicPr>
        <p:blipFill>
          <a:blip r:embed="rId3"/>
          <a:stretch>
            <a:fillRect/>
          </a:stretch>
        </p:blipFill>
        <p:spPr>
          <a:xfrm>
            <a:off x="885600" y="2073228"/>
            <a:ext cx="3794400" cy="6942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4454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51B7E-17FA-4827-BC00-665270236CCA}"/>
              </a:ext>
            </a:extLst>
          </p:cNvPr>
          <p:cNvPicPr>
            <a:picLocks noChangeAspect="1"/>
          </p:cNvPicPr>
          <p:nvPr/>
        </p:nvPicPr>
        <p:blipFill>
          <a:blip r:embed="rId2"/>
          <a:stretch>
            <a:fillRect/>
          </a:stretch>
        </p:blipFill>
        <p:spPr>
          <a:xfrm>
            <a:off x="15024" y="3072104"/>
            <a:ext cx="786083" cy="433125"/>
          </a:xfrm>
          <a:prstGeom prst="rect">
            <a:avLst/>
          </a:prstGeom>
        </p:spPr>
      </p:pic>
      <p:sp>
        <p:nvSpPr>
          <p:cNvPr id="2" name="Title 1">
            <a:extLst>
              <a:ext uri="{FF2B5EF4-FFF2-40B4-BE49-F238E27FC236}">
                <a16:creationId xmlns:a16="http://schemas.microsoft.com/office/drawing/2014/main" id="{8B778E5A-58C0-46AC-B837-5564F82FFABC}"/>
              </a:ext>
            </a:extLst>
          </p:cNvPr>
          <p:cNvSpPr>
            <a:spLocks noGrp="1"/>
          </p:cNvSpPr>
          <p:nvPr>
            <p:ph type="title"/>
          </p:nvPr>
        </p:nvSpPr>
        <p:spPr/>
        <p:txBody>
          <a:bodyPr/>
          <a:lstStyle/>
          <a:p>
            <a:r>
              <a:rPr lang="nl-NL" dirty="0"/>
              <a:t>Flow for Gartner IT Symposium 2020 </a:t>
            </a:r>
            <a:r>
              <a:rPr lang="nl-NL" dirty="0" err="1"/>
              <a:t>Session</a:t>
            </a:r>
            <a:r>
              <a:rPr lang="nl-NL" dirty="0"/>
              <a:t> Data Analytics</a:t>
            </a:r>
            <a:endParaRPr lang="en-NL" dirty="0"/>
          </a:p>
        </p:txBody>
      </p:sp>
      <p:sp>
        <p:nvSpPr>
          <p:cNvPr id="4" name="Footer Placeholder 3">
            <a:extLst>
              <a:ext uri="{FF2B5EF4-FFF2-40B4-BE49-F238E27FC236}">
                <a16:creationId xmlns:a16="http://schemas.microsoft.com/office/drawing/2014/main" id="{629FECA7-3B63-489A-A656-72C78DD6CB1C}"/>
              </a:ext>
            </a:extLst>
          </p:cNvPr>
          <p:cNvSpPr>
            <a:spLocks noGrp="1"/>
          </p:cNvSpPr>
          <p:nvPr>
            <p:ph type="ftr" sz="quarter" idx="11"/>
          </p:nvPr>
        </p:nvSpPr>
        <p:spPr/>
        <p:txBody>
          <a:bodyPr/>
          <a:lstStyle/>
          <a:p>
            <a:r>
              <a:rPr lang="en-US"/>
              <a:t>DOAG 2020 | Data Wrangling &amp; Visualization with Jupyter Notebooks</a:t>
            </a:r>
            <a:endParaRPr lang="nl-NL" dirty="0"/>
          </a:p>
        </p:txBody>
      </p:sp>
      <p:sp>
        <p:nvSpPr>
          <p:cNvPr id="5" name="Footer Placeholder 3">
            <a:extLst>
              <a:ext uri="{FF2B5EF4-FFF2-40B4-BE49-F238E27FC236}">
                <a16:creationId xmlns:a16="http://schemas.microsoft.com/office/drawing/2014/main" id="{E84EB84E-1743-4883-8F2D-277C2707E44F}"/>
              </a:ext>
            </a:extLst>
          </p:cNvPr>
          <p:cNvSpPr txBox="1">
            <a:spLocks/>
          </p:cNvSpPr>
          <p:nvPr/>
        </p:nvSpPr>
        <p:spPr>
          <a:xfrm>
            <a:off x="5029822" y="3758019"/>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AMIS Kick Off 2019 - Proposities &amp; Data Analytics</a:t>
            </a:r>
            <a:endParaRPr lang="nl-NL" dirty="0"/>
          </a:p>
        </p:txBody>
      </p:sp>
      <p:sp>
        <p:nvSpPr>
          <p:cNvPr id="6" name="Rectangle: Rounded Corners 5">
            <a:extLst>
              <a:ext uri="{FF2B5EF4-FFF2-40B4-BE49-F238E27FC236}">
                <a16:creationId xmlns:a16="http://schemas.microsoft.com/office/drawing/2014/main" id="{394D4BE2-C4AD-44E2-9CFA-2A2EDE3E7146}"/>
              </a:ext>
            </a:extLst>
          </p:cNvPr>
          <p:cNvSpPr/>
          <p:nvPr/>
        </p:nvSpPr>
        <p:spPr>
          <a:xfrm>
            <a:off x="125033" y="1927337"/>
            <a:ext cx="1044870"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a:t>API for </a:t>
            </a:r>
            <a:r>
              <a:rPr lang="nl-NL" sz="1100" dirty="0" err="1"/>
              <a:t>session</a:t>
            </a:r>
            <a:r>
              <a:rPr lang="nl-NL" sz="1100" dirty="0"/>
              <a:t> details in JSON</a:t>
            </a:r>
            <a:endParaRPr lang="en-NL" sz="1100" dirty="0"/>
          </a:p>
        </p:txBody>
      </p:sp>
      <p:sp>
        <p:nvSpPr>
          <p:cNvPr id="8" name="Rectangle: Rounded Corners 7">
            <a:extLst>
              <a:ext uri="{FF2B5EF4-FFF2-40B4-BE49-F238E27FC236}">
                <a16:creationId xmlns:a16="http://schemas.microsoft.com/office/drawing/2014/main" id="{9282BEEE-3F56-4A65-9DCF-A1BF6B7DFFD9}"/>
              </a:ext>
            </a:extLst>
          </p:cNvPr>
          <p:cNvSpPr/>
          <p:nvPr/>
        </p:nvSpPr>
        <p:spPr>
          <a:xfrm>
            <a:off x="2352083" y="2349390"/>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JSON files</a:t>
            </a:r>
            <a:endParaRPr lang="en-NL" sz="1200" dirty="0"/>
          </a:p>
        </p:txBody>
      </p:sp>
      <p:sp>
        <p:nvSpPr>
          <p:cNvPr id="9" name="Arrow: Right 8">
            <a:extLst>
              <a:ext uri="{FF2B5EF4-FFF2-40B4-BE49-F238E27FC236}">
                <a16:creationId xmlns:a16="http://schemas.microsoft.com/office/drawing/2014/main" id="{9E5A30D3-610F-4F83-99D3-858338C0F625}"/>
              </a:ext>
            </a:extLst>
          </p:cNvPr>
          <p:cNvSpPr/>
          <p:nvPr/>
        </p:nvSpPr>
        <p:spPr>
          <a:xfrm>
            <a:off x="123629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000" dirty="0" err="1"/>
              <a:t>Jupyter</a:t>
            </a:r>
            <a:r>
              <a:rPr lang="nl-NL" sz="1000" dirty="0"/>
              <a:t> Notebook &amp; Python</a:t>
            </a:r>
            <a:endParaRPr lang="en-NL" sz="1000" dirty="0"/>
          </a:p>
        </p:txBody>
      </p:sp>
      <p:sp>
        <p:nvSpPr>
          <p:cNvPr id="10" name="Arrow: Right 9">
            <a:extLst>
              <a:ext uri="{FF2B5EF4-FFF2-40B4-BE49-F238E27FC236}">
                <a16:creationId xmlns:a16="http://schemas.microsoft.com/office/drawing/2014/main" id="{14E9ABB3-90C7-4722-AF4E-E3B40D47F7AA}"/>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000" dirty="0" err="1"/>
              <a:t>Jupyter</a:t>
            </a:r>
            <a:r>
              <a:rPr lang="nl-NL" sz="1000" dirty="0"/>
              <a:t> Notebook &amp; Python</a:t>
            </a:r>
            <a:endParaRPr lang="en-NL" sz="1000" dirty="0"/>
          </a:p>
        </p:txBody>
      </p:sp>
      <p:sp>
        <p:nvSpPr>
          <p:cNvPr id="11" name="Rectangle: Rounded Corners 10">
            <a:extLst>
              <a:ext uri="{FF2B5EF4-FFF2-40B4-BE49-F238E27FC236}">
                <a16:creationId xmlns:a16="http://schemas.microsoft.com/office/drawing/2014/main" id="{7FEAC2D4-4A4B-43A6-A813-90D3722939D9}"/>
              </a:ext>
            </a:extLst>
          </p:cNvPr>
          <p:cNvSpPr/>
          <p:nvPr/>
        </p:nvSpPr>
        <p:spPr>
          <a:xfrm>
            <a:off x="4456210" y="2127561"/>
            <a:ext cx="1123344" cy="1295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JSON file</a:t>
            </a:r>
            <a:endParaRPr lang="en-NL" sz="1200" dirty="0"/>
          </a:p>
        </p:txBody>
      </p:sp>
      <p:sp>
        <p:nvSpPr>
          <p:cNvPr id="19" name="Arrow: Right 18">
            <a:extLst>
              <a:ext uri="{FF2B5EF4-FFF2-40B4-BE49-F238E27FC236}">
                <a16:creationId xmlns:a16="http://schemas.microsoft.com/office/drawing/2014/main" id="{E8AF129E-F996-4912-A5DB-727BAD588A4C}"/>
              </a:ext>
            </a:extLst>
          </p:cNvPr>
          <p:cNvSpPr/>
          <p:nvPr/>
        </p:nvSpPr>
        <p:spPr>
          <a:xfrm>
            <a:off x="5517732" y="158304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Jupyter</a:t>
            </a:r>
            <a:r>
              <a:rPr lang="nl-NL" sz="1100" dirty="0"/>
              <a:t> Notebook &amp; Python</a:t>
            </a:r>
            <a:endParaRPr lang="en-NL" sz="1100" dirty="0"/>
          </a:p>
        </p:txBody>
      </p:sp>
      <p:sp>
        <p:nvSpPr>
          <p:cNvPr id="37" name="AutoShape 2" descr="Image result for excel logo">
            <a:extLst>
              <a:ext uri="{FF2B5EF4-FFF2-40B4-BE49-F238E27FC236}">
                <a16:creationId xmlns:a16="http://schemas.microsoft.com/office/drawing/2014/main" id="{EC9576A2-CABF-4B20-B486-6FC46FE167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9466" name="Picture 10" descr="Image result for jupyter notebook">
            <a:extLst>
              <a:ext uri="{FF2B5EF4-FFF2-40B4-BE49-F238E27FC236}">
                <a16:creationId xmlns:a16="http://schemas.microsoft.com/office/drawing/2014/main" id="{5D40F8BF-3996-45F7-BD02-10F229D4F89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4669" y="1178885"/>
            <a:ext cx="662728" cy="6627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jupyter notebook">
            <a:extLst>
              <a:ext uri="{FF2B5EF4-FFF2-40B4-BE49-F238E27FC236}">
                <a16:creationId xmlns:a16="http://schemas.microsoft.com/office/drawing/2014/main" id="{C48F02F8-B05B-454D-981C-5796A7E70BB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6820" y="1863302"/>
            <a:ext cx="662728" cy="662728"/>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Image result for api">
            <a:extLst>
              <a:ext uri="{FF2B5EF4-FFF2-40B4-BE49-F238E27FC236}">
                <a16:creationId xmlns:a16="http://schemas.microsoft.com/office/drawing/2014/main" id="{0559A55A-9558-4A4A-BBA4-22214A79A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9" y="2412549"/>
            <a:ext cx="712470" cy="71247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jupyter notebook">
            <a:extLst>
              <a:ext uri="{FF2B5EF4-FFF2-40B4-BE49-F238E27FC236}">
                <a16:creationId xmlns:a16="http://schemas.microsoft.com/office/drawing/2014/main" id="{8C8632B1-FB24-46AF-9D58-BC5DD4A97AC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4793" y="1835889"/>
            <a:ext cx="662728" cy="662728"/>
          </a:xfrm>
          <a:prstGeom prst="rect">
            <a:avLst/>
          </a:prstGeom>
          <a:noFill/>
          <a:extLst>
            <a:ext uri="{909E8E84-426E-40DD-AFC4-6F175D3DCCD1}">
              <a14:hiddenFill xmlns:a14="http://schemas.microsoft.com/office/drawing/2010/main">
                <a:solidFill>
                  <a:srgbClr val="FFFFFF"/>
                </a:solidFill>
              </a14:hiddenFill>
            </a:ext>
          </a:extLst>
        </p:spPr>
      </p:pic>
      <p:sp>
        <p:nvSpPr>
          <p:cNvPr id="32" name="Speech Bubble: Rectangle 31">
            <a:extLst>
              <a:ext uri="{FF2B5EF4-FFF2-40B4-BE49-F238E27FC236}">
                <a16:creationId xmlns:a16="http://schemas.microsoft.com/office/drawing/2014/main" id="{4F28BFD5-0DE4-4EAC-AF49-557C8A1D8A40}"/>
              </a:ext>
            </a:extLst>
          </p:cNvPr>
          <p:cNvSpPr/>
          <p:nvPr/>
        </p:nvSpPr>
        <p:spPr>
          <a:xfrm>
            <a:off x="3163540" y="718820"/>
            <a:ext cx="2122546" cy="702360"/>
          </a:xfrm>
          <a:prstGeom prst="wedgeRectCallout">
            <a:avLst>
              <a:gd name="adj1" fmla="val 3159"/>
              <a:gd name="adj2" fmla="val 19184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a:t>Read </a:t>
            </a:r>
            <a:r>
              <a:rPr lang="nl-NL" sz="1000" dirty="0" err="1"/>
              <a:t>all</a:t>
            </a:r>
            <a:r>
              <a:rPr lang="nl-NL" sz="1000" dirty="0"/>
              <a:t> JSON files, </a:t>
            </a:r>
            <a:r>
              <a:rPr lang="nl-NL" sz="1000" dirty="0" err="1"/>
              <a:t>discard</a:t>
            </a:r>
            <a:r>
              <a:rPr lang="nl-NL" sz="1000" dirty="0"/>
              <a:t> </a:t>
            </a:r>
            <a:r>
              <a:rPr lang="nl-NL" sz="1000" dirty="0" err="1"/>
              <a:t>unneeded</a:t>
            </a:r>
            <a:r>
              <a:rPr lang="nl-NL" sz="1000" dirty="0"/>
              <a:t> </a:t>
            </a:r>
            <a:r>
              <a:rPr lang="nl-NL" sz="1000" dirty="0" err="1"/>
              <a:t>attributes</a:t>
            </a:r>
            <a:r>
              <a:rPr lang="nl-NL" sz="1000" dirty="0"/>
              <a:t>, </a:t>
            </a:r>
            <a:r>
              <a:rPr lang="nl-NL" sz="1000" dirty="0" err="1"/>
              <a:t>derive</a:t>
            </a:r>
            <a:r>
              <a:rPr lang="nl-NL" sz="1000" dirty="0"/>
              <a:t> new </a:t>
            </a:r>
            <a:r>
              <a:rPr lang="nl-NL" sz="1000" dirty="0" err="1"/>
              <a:t>attributes</a:t>
            </a:r>
            <a:r>
              <a:rPr lang="nl-NL" sz="1000" dirty="0"/>
              <a:t>, </a:t>
            </a:r>
            <a:r>
              <a:rPr lang="nl-NL" sz="1000" dirty="0" err="1"/>
              <a:t>deduplicate</a:t>
            </a:r>
            <a:r>
              <a:rPr lang="nl-NL" sz="1000" dirty="0"/>
              <a:t> records </a:t>
            </a:r>
            <a:r>
              <a:rPr lang="nl-NL" sz="1000" dirty="0" err="1"/>
              <a:t>and</a:t>
            </a:r>
            <a:r>
              <a:rPr lang="nl-NL" sz="1000" dirty="0"/>
              <a:t> </a:t>
            </a:r>
            <a:r>
              <a:rPr lang="nl-NL" sz="1000" dirty="0" err="1"/>
              <a:t>write</a:t>
            </a:r>
            <a:r>
              <a:rPr lang="nl-NL" sz="1000" dirty="0"/>
              <a:t> </a:t>
            </a:r>
            <a:r>
              <a:rPr lang="nl-NL" sz="1000" dirty="0" err="1"/>
              <a:t>to</a:t>
            </a:r>
            <a:r>
              <a:rPr lang="nl-NL" sz="1000" dirty="0"/>
              <a:t> a single </a:t>
            </a:r>
            <a:r>
              <a:rPr lang="nl-NL" sz="1000" dirty="0" err="1"/>
              <a:t>local</a:t>
            </a:r>
            <a:r>
              <a:rPr lang="nl-NL" sz="1000" dirty="0"/>
              <a:t> JSON file</a:t>
            </a:r>
          </a:p>
        </p:txBody>
      </p:sp>
      <p:sp>
        <p:nvSpPr>
          <p:cNvPr id="33" name="Speech Bubble: Rectangle 32">
            <a:extLst>
              <a:ext uri="{FF2B5EF4-FFF2-40B4-BE49-F238E27FC236}">
                <a16:creationId xmlns:a16="http://schemas.microsoft.com/office/drawing/2014/main" id="{12A4A864-35AD-44E1-907D-C6386C9866C9}"/>
              </a:ext>
            </a:extLst>
          </p:cNvPr>
          <p:cNvSpPr/>
          <p:nvPr/>
        </p:nvSpPr>
        <p:spPr>
          <a:xfrm>
            <a:off x="6359249" y="173860"/>
            <a:ext cx="2122546" cy="702360"/>
          </a:xfrm>
          <a:prstGeom prst="wedgeRectCallout">
            <a:avLst>
              <a:gd name="adj1" fmla="val -48335"/>
              <a:gd name="adj2" fmla="val 19285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a:t>Speakers:</a:t>
            </a:r>
          </a:p>
          <a:p>
            <a:r>
              <a:rPr lang="nl-NL" sz="1000" dirty="0"/>
              <a:t>Read JSON file, extract speaker details, </a:t>
            </a:r>
            <a:r>
              <a:rPr lang="nl-NL" sz="1000" dirty="0" err="1"/>
              <a:t>visualize</a:t>
            </a:r>
            <a:r>
              <a:rPr lang="nl-NL" sz="1000" dirty="0"/>
              <a:t> </a:t>
            </a:r>
            <a:r>
              <a:rPr lang="nl-NL" sz="1000" dirty="0" err="1"/>
              <a:t>and</a:t>
            </a:r>
            <a:r>
              <a:rPr lang="nl-NL" sz="1000" dirty="0"/>
              <a:t> </a:t>
            </a:r>
            <a:r>
              <a:rPr lang="nl-NL" sz="1000" dirty="0" err="1"/>
              <a:t>analyze</a:t>
            </a:r>
            <a:r>
              <a:rPr lang="nl-NL" sz="1000" dirty="0"/>
              <a:t> speaker data</a:t>
            </a:r>
          </a:p>
        </p:txBody>
      </p:sp>
      <p:sp>
        <p:nvSpPr>
          <p:cNvPr id="38" name="Arrow: Right 37">
            <a:extLst>
              <a:ext uri="{FF2B5EF4-FFF2-40B4-BE49-F238E27FC236}">
                <a16:creationId xmlns:a16="http://schemas.microsoft.com/office/drawing/2014/main" id="{B3CCBFFC-2D2B-49E9-8A51-01E7F1545819}"/>
              </a:ext>
            </a:extLst>
          </p:cNvPr>
          <p:cNvSpPr/>
          <p:nvPr/>
        </p:nvSpPr>
        <p:spPr>
          <a:xfrm>
            <a:off x="5500226" y="297959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Jupyter</a:t>
            </a:r>
            <a:r>
              <a:rPr lang="nl-NL" sz="1100" dirty="0"/>
              <a:t> Notebook &amp; Python</a:t>
            </a:r>
            <a:endParaRPr lang="en-NL" sz="1100" dirty="0"/>
          </a:p>
        </p:txBody>
      </p:sp>
      <p:pic>
        <p:nvPicPr>
          <p:cNvPr id="40" name="Picture 10" descr="Image result for jupyter notebook">
            <a:extLst>
              <a:ext uri="{FF2B5EF4-FFF2-40B4-BE49-F238E27FC236}">
                <a16:creationId xmlns:a16="http://schemas.microsoft.com/office/drawing/2014/main" id="{65052145-365A-4085-AE2B-E2C687C1809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57163" y="2575435"/>
            <a:ext cx="662728" cy="662728"/>
          </a:xfrm>
          <a:prstGeom prst="rect">
            <a:avLst/>
          </a:prstGeom>
          <a:noFill/>
          <a:extLst>
            <a:ext uri="{909E8E84-426E-40DD-AFC4-6F175D3DCCD1}">
              <a14:hiddenFill xmlns:a14="http://schemas.microsoft.com/office/drawing/2010/main">
                <a:solidFill>
                  <a:srgbClr val="FFFFFF"/>
                </a:solidFill>
              </a14:hiddenFill>
            </a:ext>
          </a:extLst>
        </p:spPr>
      </p:pic>
      <p:sp>
        <p:nvSpPr>
          <p:cNvPr id="45" name="Speech Bubble: Rectangle 44">
            <a:extLst>
              <a:ext uri="{FF2B5EF4-FFF2-40B4-BE49-F238E27FC236}">
                <a16:creationId xmlns:a16="http://schemas.microsoft.com/office/drawing/2014/main" id="{AECB09A4-F6A3-48EC-8AEB-D46E743C38E4}"/>
              </a:ext>
            </a:extLst>
          </p:cNvPr>
          <p:cNvSpPr/>
          <p:nvPr/>
        </p:nvSpPr>
        <p:spPr>
          <a:xfrm>
            <a:off x="6359249" y="4024964"/>
            <a:ext cx="2122546" cy="702360"/>
          </a:xfrm>
          <a:prstGeom prst="wedgeRectCallout">
            <a:avLst>
              <a:gd name="adj1" fmla="val -51365"/>
              <a:gd name="adj2" fmla="val -10311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err="1"/>
              <a:t>Sessions</a:t>
            </a:r>
            <a:r>
              <a:rPr lang="nl-NL" sz="1000" dirty="0"/>
              <a:t>:</a:t>
            </a:r>
          </a:p>
          <a:p>
            <a:r>
              <a:rPr lang="nl-NL" sz="1000" dirty="0"/>
              <a:t>Read JSON file, </a:t>
            </a:r>
            <a:r>
              <a:rPr lang="nl-NL" sz="1000" dirty="0" err="1"/>
              <a:t>visualize</a:t>
            </a:r>
            <a:r>
              <a:rPr lang="nl-NL" sz="1000" dirty="0"/>
              <a:t> </a:t>
            </a:r>
            <a:r>
              <a:rPr lang="nl-NL" sz="1000" dirty="0" err="1"/>
              <a:t>and</a:t>
            </a:r>
            <a:r>
              <a:rPr lang="nl-NL" sz="1000" dirty="0"/>
              <a:t> </a:t>
            </a:r>
            <a:r>
              <a:rPr lang="nl-NL" sz="1000" dirty="0" err="1"/>
              <a:t>analuyze</a:t>
            </a:r>
            <a:r>
              <a:rPr lang="nl-NL" sz="1000" dirty="0"/>
              <a:t> </a:t>
            </a:r>
            <a:r>
              <a:rPr lang="nl-NL" sz="1000" dirty="0" err="1"/>
              <a:t>session</a:t>
            </a:r>
            <a:r>
              <a:rPr lang="nl-NL" sz="1000" dirty="0"/>
              <a:t> data</a:t>
            </a:r>
          </a:p>
        </p:txBody>
      </p:sp>
      <p:sp>
        <p:nvSpPr>
          <p:cNvPr id="35" name="Rectangle: Rounded Corners 34">
            <a:extLst>
              <a:ext uri="{FF2B5EF4-FFF2-40B4-BE49-F238E27FC236}">
                <a16:creationId xmlns:a16="http://schemas.microsoft.com/office/drawing/2014/main" id="{DD1FF818-F521-4A39-AFD8-338D40EC4D41}"/>
              </a:ext>
            </a:extLst>
          </p:cNvPr>
          <p:cNvSpPr/>
          <p:nvPr/>
        </p:nvSpPr>
        <p:spPr>
          <a:xfrm>
            <a:off x="5399423" y="1083768"/>
            <a:ext cx="662728" cy="3192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900" dirty="0"/>
              <a:t>Gender </a:t>
            </a:r>
            <a:r>
              <a:rPr lang="nl-NL" sz="900" dirty="0" err="1"/>
              <a:t>guesser</a:t>
            </a:r>
            <a:endParaRPr lang="en-NL" sz="900" dirty="0"/>
          </a:p>
        </p:txBody>
      </p:sp>
      <p:sp>
        <p:nvSpPr>
          <p:cNvPr id="36" name="Arrow: Down 35">
            <a:extLst>
              <a:ext uri="{FF2B5EF4-FFF2-40B4-BE49-F238E27FC236}">
                <a16:creationId xmlns:a16="http://schemas.microsoft.com/office/drawing/2014/main" id="{0BA92F9D-2BD1-4856-84A4-91A3EDA6E473}"/>
              </a:ext>
            </a:extLst>
          </p:cNvPr>
          <p:cNvSpPr/>
          <p:nvPr/>
        </p:nvSpPr>
        <p:spPr>
          <a:xfrm>
            <a:off x="5730787" y="1403020"/>
            <a:ext cx="56174" cy="43286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sz="900"/>
          </a:p>
        </p:txBody>
      </p:sp>
      <p:cxnSp>
        <p:nvCxnSpPr>
          <p:cNvPr id="18" name="Straight Connector 17">
            <a:extLst>
              <a:ext uri="{FF2B5EF4-FFF2-40B4-BE49-F238E27FC236}">
                <a16:creationId xmlns:a16="http://schemas.microsoft.com/office/drawing/2014/main" id="{65098B2F-D9AE-4B2B-BFF1-C28415D5467B}"/>
              </a:ext>
            </a:extLst>
          </p:cNvPr>
          <p:cNvCxnSpPr>
            <a:stCxn id="8" idx="2"/>
            <a:endCxn id="13" idx="0"/>
          </p:cNvCxnSpPr>
          <p:nvPr/>
        </p:nvCxnSpPr>
        <p:spPr>
          <a:xfrm flipH="1">
            <a:off x="2684541" y="2901944"/>
            <a:ext cx="229214" cy="769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D8CE6F3-FB94-4914-A37A-C59761B010B1}"/>
              </a:ext>
            </a:extLst>
          </p:cNvPr>
          <p:cNvCxnSpPr>
            <a:stCxn id="11" idx="2"/>
            <a:endCxn id="54" idx="0"/>
          </p:cNvCxnSpPr>
          <p:nvPr/>
        </p:nvCxnSpPr>
        <p:spPr>
          <a:xfrm flipH="1">
            <a:off x="4719322" y="3422585"/>
            <a:ext cx="298560" cy="259755"/>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CEB1F77-FA17-448B-A5F9-66FD55EC422C}"/>
              </a:ext>
            </a:extLst>
          </p:cNvPr>
          <p:cNvPicPr>
            <a:picLocks noChangeAspect="1"/>
          </p:cNvPicPr>
          <p:nvPr/>
        </p:nvPicPr>
        <p:blipFill>
          <a:blip r:embed="rId5"/>
          <a:stretch>
            <a:fillRect/>
          </a:stretch>
        </p:blipFill>
        <p:spPr>
          <a:xfrm>
            <a:off x="3185482" y="2906536"/>
            <a:ext cx="1395683" cy="840318"/>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B5773F80-EA52-42AA-851D-C7D72FDA4975}"/>
              </a:ext>
            </a:extLst>
          </p:cNvPr>
          <p:cNvPicPr>
            <a:picLocks noChangeAspect="1"/>
          </p:cNvPicPr>
          <p:nvPr/>
        </p:nvPicPr>
        <p:blipFill>
          <a:blip r:embed="rId6"/>
          <a:stretch>
            <a:fillRect/>
          </a:stretch>
        </p:blipFill>
        <p:spPr>
          <a:xfrm>
            <a:off x="934085" y="2944401"/>
            <a:ext cx="1384339" cy="786644"/>
          </a:xfrm>
          <a:prstGeom prst="rect">
            <a:avLst/>
          </a:prstGeom>
          <a:ln>
            <a:noFill/>
          </a:ln>
          <a:effectLst>
            <a:outerShdw blurRad="292100" dist="139700" dir="2700000" algn="tl" rotWithShape="0">
              <a:srgbClr val="333333">
                <a:alpha val="65000"/>
              </a:srgbClr>
            </a:outerShdw>
          </a:effectLst>
        </p:spPr>
      </p:pic>
      <p:sp>
        <p:nvSpPr>
          <p:cNvPr id="56" name="Rectangle: Rounded Corners 55">
            <a:extLst>
              <a:ext uri="{FF2B5EF4-FFF2-40B4-BE49-F238E27FC236}">
                <a16:creationId xmlns:a16="http://schemas.microsoft.com/office/drawing/2014/main" id="{E108C12E-7E04-4C7F-9C26-B9F75388E771}"/>
              </a:ext>
            </a:extLst>
          </p:cNvPr>
          <p:cNvSpPr/>
          <p:nvPr/>
        </p:nvSpPr>
        <p:spPr>
          <a:xfrm>
            <a:off x="6724471" y="165263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Speakers</a:t>
            </a:r>
            <a:endParaRPr lang="en-NL" sz="1050" dirty="0">
              <a:solidFill>
                <a:schemeClr val="accent2">
                  <a:lumMod val="75000"/>
                </a:schemeClr>
              </a:solidFill>
            </a:endParaRPr>
          </a:p>
        </p:txBody>
      </p:sp>
      <p:pic>
        <p:nvPicPr>
          <p:cNvPr id="57" name="Picture 56">
            <a:extLst>
              <a:ext uri="{FF2B5EF4-FFF2-40B4-BE49-F238E27FC236}">
                <a16:creationId xmlns:a16="http://schemas.microsoft.com/office/drawing/2014/main" id="{434A78A5-A180-4A0B-B15C-77B537218CFC}"/>
              </a:ext>
            </a:extLst>
          </p:cNvPr>
          <p:cNvPicPr>
            <a:picLocks noChangeAspect="1"/>
          </p:cNvPicPr>
          <p:nvPr/>
        </p:nvPicPr>
        <p:blipFill>
          <a:blip r:embed="rId7"/>
          <a:stretch>
            <a:fillRect/>
          </a:stretch>
        </p:blipFill>
        <p:spPr>
          <a:xfrm>
            <a:off x="8135862" y="1964783"/>
            <a:ext cx="815615" cy="606415"/>
          </a:xfrm>
          <a:prstGeom prst="rect">
            <a:avLst/>
          </a:prstGeom>
        </p:spPr>
      </p:pic>
      <p:sp>
        <p:nvSpPr>
          <p:cNvPr id="58" name="Rectangle: Rounded Corners 57">
            <a:extLst>
              <a:ext uri="{FF2B5EF4-FFF2-40B4-BE49-F238E27FC236}">
                <a16:creationId xmlns:a16="http://schemas.microsoft.com/office/drawing/2014/main" id="{DB6836AC-9281-404E-B99B-742168D7F4CD}"/>
              </a:ext>
            </a:extLst>
          </p:cNvPr>
          <p:cNvSpPr/>
          <p:nvPr/>
        </p:nvSpPr>
        <p:spPr>
          <a:xfrm>
            <a:off x="6706965" y="304918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a:t>
            </a:r>
            <a:r>
              <a:rPr lang="nl-NL" sz="1050" dirty="0" err="1">
                <a:solidFill>
                  <a:schemeClr val="accent2">
                    <a:lumMod val="75000"/>
                  </a:schemeClr>
                </a:solidFill>
              </a:rPr>
              <a:t>Sessions</a:t>
            </a:r>
            <a:endParaRPr lang="en-NL" sz="1050" dirty="0">
              <a:solidFill>
                <a:schemeClr val="accent2">
                  <a:lumMod val="75000"/>
                </a:schemeClr>
              </a:solidFill>
            </a:endParaRPr>
          </a:p>
        </p:txBody>
      </p:sp>
      <p:pic>
        <p:nvPicPr>
          <p:cNvPr id="59" name="Picture 58">
            <a:extLst>
              <a:ext uri="{FF2B5EF4-FFF2-40B4-BE49-F238E27FC236}">
                <a16:creationId xmlns:a16="http://schemas.microsoft.com/office/drawing/2014/main" id="{F6E3B393-60F6-43FC-B0A0-19908BEF3892}"/>
              </a:ext>
            </a:extLst>
          </p:cNvPr>
          <p:cNvPicPr>
            <a:picLocks noChangeAspect="1"/>
          </p:cNvPicPr>
          <p:nvPr/>
        </p:nvPicPr>
        <p:blipFill>
          <a:blip r:embed="rId7"/>
          <a:stretch>
            <a:fillRect/>
          </a:stretch>
        </p:blipFill>
        <p:spPr>
          <a:xfrm>
            <a:off x="8118356" y="3361333"/>
            <a:ext cx="815615" cy="606415"/>
          </a:xfrm>
          <a:prstGeom prst="rect">
            <a:avLst/>
          </a:prstGeom>
        </p:spPr>
      </p:pic>
      <p:sp>
        <p:nvSpPr>
          <p:cNvPr id="13" name="Rectangle 12">
            <a:extLst>
              <a:ext uri="{FF2B5EF4-FFF2-40B4-BE49-F238E27FC236}">
                <a16:creationId xmlns:a16="http://schemas.microsoft.com/office/drawing/2014/main" id="{9EBA1DE6-5890-4E57-8403-6B2A04D89E15}"/>
              </a:ext>
            </a:extLst>
          </p:cNvPr>
          <p:cNvSpPr/>
          <p:nvPr/>
        </p:nvSpPr>
        <p:spPr>
          <a:xfrm>
            <a:off x="2239201" y="3671288"/>
            <a:ext cx="890679" cy="10560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CB8A7ED8-0699-4679-8634-0FDD21A89286}"/>
              </a:ext>
            </a:extLst>
          </p:cNvPr>
          <p:cNvSpPr txBox="1"/>
          <p:nvPr/>
        </p:nvSpPr>
        <p:spPr>
          <a:xfrm>
            <a:off x="2302472" y="4522417"/>
            <a:ext cx="678071" cy="200055"/>
          </a:xfrm>
          <a:prstGeom prst="rect">
            <a:avLst/>
          </a:prstGeom>
          <a:noFill/>
        </p:spPr>
        <p:txBody>
          <a:bodyPr wrap="none" lIns="0" tIns="0" rIns="0" bIns="0" rtlCol="0">
            <a:spAutoFit/>
          </a:bodyPr>
          <a:lstStyle/>
          <a:p>
            <a:r>
              <a:rPr lang="nl-NL" sz="1300" dirty="0"/>
              <a:t>/</a:t>
            </a:r>
            <a:r>
              <a:rPr lang="nl-NL" sz="1300" dirty="0" err="1"/>
              <a:t>datalake</a:t>
            </a:r>
            <a:endParaRPr lang="en-NL" sz="1300" dirty="0" err="1"/>
          </a:p>
        </p:txBody>
      </p:sp>
      <p:sp>
        <p:nvSpPr>
          <p:cNvPr id="16" name="Rectangle 15">
            <a:extLst>
              <a:ext uri="{FF2B5EF4-FFF2-40B4-BE49-F238E27FC236}">
                <a16:creationId xmlns:a16="http://schemas.microsoft.com/office/drawing/2014/main" id="{34FA2C5C-8306-4264-882D-A3B6A677742B}"/>
              </a:ext>
            </a:extLst>
          </p:cNvPr>
          <p:cNvSpPr/>
          <p:nvPr/>
        </p:nvSpPr>
        <p:spPr>
          <a:xfrm>
            <a:off x="2284546" y="3744856"/>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47" name="Rectangle 46">
            <a:extLst>
              <a:ext uri="{FF2B5EF4-FFF2-40B4-BE49-F238E27FC236}">
                <a16:creationId xmlns:a16="http://schemas.microsoft.com/office/drawing/2014/main" id="{DDB6089A-2E11-4E21-848E-E363838A473D}"/>
              </a:ext>
            </a:extLst>
          </p:cNvPr>
          <p:cNvSpPr/>
          <p:nvPr/>
        </p:nvSpPr>
        <p:spPr>
          <a:xfrm>
            <a:off x="2335710" y="3820057"/>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48" name="Rectangle 47">
            <a:extLst>
              <a:ext uri="{FF2B5EF4-FFF2-40B4-BE49-F238E27FC236}">
                <a16:creationId xmlns:a16="http://schemas.microsoft.com/office/drawing/2014/main" id="{2FDF6C2B-D56F-4CB4-9711-C3E2C746F578}"/>
              </a:ext>
            </a:extLst>
          </p:cNvPr>
          <p:cNvSpPr/>
          <p:nvPr/>
        </p:nvSpPr>
        <p:spPr>
          <a:xfrm>
            <a:off x="2386874" y="3895258"/>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49" name="Rectangle 48">
            <a:extLst>
              <a:ext uri="{FF2B5EF4-FFF2-40B4-BE49-F238E27FC236}">
                <a16:creationId xmlns:a16="http://schemas.microsoft.com/office/drawing/2014/main" id="{70BC4FCF-9E9F-4D44-BB27-8C771CEF54EB}"/>
              </a:ext>
            </a:extLst>
          </p:cNvPr>
          <p:cNvSpPr/>
          <p:nvPr/>
        </p:nvSpPr>
        <p:spPr>
          <a:xfrm>
            <a:off x="2438038" y="3970459"/>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B39A354D-2595-47DF-9F55-06FD0A115DB8}"/>
              </a:ext>
            </a:extLst>
          </p:cNvPr>
          <p:cNvSpPr/>
          <p:nvPr/>
        </p:nvSpPr>
        <p:spPr>
          <a:xfrm>
            <a:off x="2639327" y="3746854"/>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51" name="Rectangle 50">
            <a:extLst>
              <a:ext uri="{FF2B5EF4-FFF2-40B4-BE49-F238E27FC236}">
                <a16:creationId xmlns:a16="http://schemas.microsoft.com/office/drawing/2014/main" id="{AC4FCC3D-5C14-4B57-B805-90CB87C1015F}"/>
              </a:ext>
            </a:extLst>
          </p:cNvPr>
          <p:cNvSpPr/>
          <p:nvPr/>
        </p:nvSpPr>
        <p:spPr>
          <a:xfrm>
            <a:off x="2690491" y="3822055"/>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52" name="Rectangle 51">
            <a:extLst>
              <a:ext uri="{FF2B5EF4-FFF2-40B4-BE49-F238E27FC236}">
                <a16:creationId xmlns:a16="http://schemas.microsoft.com/office/drawing/2014/main" id="{834FEC01-DECA-49EC-B2BF-24DFF276D221}"/>
              </a:ext>
            </a:extLst>
          </p:cNvPr>
          <p:cNvSpPr/>
          <p:nvPr/>
        </p:nvSpPr>
        <p:spPr>
          <a:xfrm>
            <a:off x="2741655" y="3897256"/>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53" name="Rectangle 52">
            <a:extLst>
              <a:ext uri="{FF2B5EF4-FFF2-40B4-BE49-F238E27FC236}">
                <a16:creationId xmlns:a16="http://schemas.microsoft.com/office/drawing/2014/main" id="{711DA3FB-B682-494F-AB11-57631495A113}"/>
              </a:ext>
            </a:extLst>
          </p:cNvPr>
          <p:cNvSpPr/>
          <p:nvPr/>
        </p:nvSpPr>
        <p:spPr>
          <a:xfrm>
            <a:off x="2792819" y="3972457"/>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54" name="Rectangle 53">
            <a:extLst>
              <a:ext uri="{FF2B5EF4-FFF2-40B4-BE49-F238E27FC236}">
                <a16:creationId xmlns:a16="http://schemas.microsoft.com/office/drawing/2014/main" id="{33E92652-51A8-48C1-8C50-679B7771B4EC}"/>
              </a:ext>
            </a:extLst>
          </p:cNvPr>
          <p:cNvSpPr/>
          <p:nvPr/>
        </p:nvSpPr>
        <p:spPr>
          <a:xfrm>
            <a:off x="4039221" y="3682340"/>
            <a:ext cx="1360202" cy="10560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55" name="TextBox 54">
            <a:extLst>
              <a:ext uri="{FF2B5EF4-FFF2-40B4-BE49-F238E27FC236}">
                <a16:creationId xmlns:a16="http://schemas.microsoft.com/office/drawing/2014/main" id="{2BA90092-D39B-4BEE-B723-65C56E9D3369}"/>
              </a:ext>
            </a:extLst>
          </p:cNvPr>
          <p:cNvSpPr txBox="1"/>
          <p:nvPr/>
        </p:nvSpPr>
        <p:spPr>
          <a:xfrm>
            <a:off x="4102492" y="4533469"/>
            <a:ext cx="1189428" cy="200055"/>
          </a:xfrm>
          <a:prstGeom prst="rect">
            <a:avLst/>
          </a:prstGeom>
          <a:noFill/>
        </p:spPr>
        <p:txBody>
          <a:bodyPr wrap="none" lIns="0" tIns="0" rIns="0" bIns="0" rtlCol="0">
            <a:spAutoFit/>
          </a:bodyPr>
          <a:lstStyle/>
          <a:p>
            <a:r>
              <a:rPr lang="nl-NL" sz="1300" dirty="0"/>
              <a:t>/datawarehouse</a:t>
            </a:r>
            <a:endParaRPr lang="en-NL" sz="1300" dirty="0" err="1"/>
          </a:p>
        </p:txBody>
      </p:sp>
      <p:sp>
        <p:nvSpPr>
          <p:cNvPr id="64" name="Rectangle 63">
            <a:extLst>
              <a:ext uri="{FF2B5EF4-FFF2-40B4-BE49-F238E27FC236}">
                <a16:creationId xmlns:a16="http://schemas.microsoft.com/office/drawing/2014/main" id="{67DE1337-463C-4E47-8FED-1223DEA29CB3}"/>
              </a:ext>
            </a:extLst>
          </p:cNvPr>
          <p:cNvSpPr/>
          <p:nvPr/>
        </p:nvSpPr>
        <p:spPr>
          <a:xfrm>
            <a:off x="4094823" y="3752793"/>
            <a:ext cx="1140341" cy="51505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050" dirty="0"/>
              <a:t>gartner-2020-sessions-wrangled.json</a:t>
            </a:r>
            <a:endParaRPr lang="en-NL" sz="1050" dirty="0"/>
          </a:p>
        </p:txBody>
      </p:sp>
      <p:pic>
        <p:nvPicPr>
          <p:cNvPr id="12" name="Snagit_SNG879">
            <a:extLst>
              <a:ext uri="{FF2B5EF4-FFF2-40B4-BE49-F238E27FC236}">
                <a16:creationId xmlns:a16="http://schemas.microsoft.com/office/drawing/2014/main" id="{E925246D-0CB7-4A11-B142-A1E7BB7391EC}"/>
              </a:ext>
            </a:extLst>
          </p:cNvPr>
          <p:cNvPicPr>
            <a:picLocks noChangeAspect="1"/>
          </p:cNvPicPr>
          <p:nvPr/>
        </p:nvPicPr>
        <p:blipFill>
          <a:blip r:embed="rId8"/>
          <a:stretch>
            <a:fillRect/>
          </a:stretch>
        </p:blipFill>
        <p:spPr>
          <a:xfrm>
            <a:off x="123704" y="1435017"/>
            <a:ext cx="1665696" cy="483420"/>
          </a:xfrm>
          <a:prstGeom prst="rect">
            <a:avLst/>
          </a:prstGeom>
        </p:spPr>
      </p:pic>
      <p:sp>
        <p:nvSpPr>
          <p:cNvPr id="31" name="Speech Bubble: Rectangle 30">
            <a:extLst>
              <a:ext uri="{FF2B5EF4-FFF2-40B4-BE49-F238E27FC236}">
                <a16:creationId xmlns:a16="http://schemas.microsoft.com/office/drawing/2014/main" id="{0667B41B-52DA-4537-A4D1-0AF21B960229}"/>
              </a:ext>
            </a:extLst>
          </p:cNvPr>
          <p:cNvSpPr/>
          <p:nvPr/>
        </p:nvSpPr>
        <p:spPr>
          <a:xfrm>
            <a:off x="594883" y="1015970"/>
            <a:ext cx="2191179" cy="373722"/>
          </a:xfrm>
          <a:prstGeom prst="wedgeRectCallout">
            <a:avLst>
              <a:gd name="adj1" fmla="val -15055"/>
              <a:gd name="adj2" fmla="val 34969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err="1"/>
              <a:t>Fetch</a:t>
            </a:r>
            <a:r>
              <a:rPr lang="nl-NL" sz="1000" dirty="0"/>
              <a:t> </a:t>
            </a:r>
            <a:r>
              <a:rPr lang="nl-NL" sz="1000" dirty="0" err="1"/>
              <a:t>all</a:t>
            </a:r>
            <a:r>
              <a:rPr lang="nl-NL" sz="1000" dirty="0"/>
              <a:t> </a:t>
            </a:r>
            <a:r>
              <a:rPr lang="nl-NL" sz="1000" dirty="0" err="1"/>
              <a:t>raw</a:t>
            </a:r>
            <a:r>
              <a:rPr lang="nl-NL" sz="1000" dirty="0"/>
              <a:t> </a:t>
            </a:r>
            <a:r>
              <a:rPr lang="nl-NL" sz="1000" dirty="0" err="1"/>
              <a:t>session</a:t>
            </a:r>
            <a:r>
              <a:rPr lang="nl-NL" sz="1000" dirty="0"/>
              <a:t> data </a:t>
            </a:r>
            <a:r>
              <a:rPr lang="nl-NL" sz="1000" dirty="0" err="1"/>
              <a:t>and</a:t>
            </a:r>
            <a:r>
              <a:rPr lang="nl-NL" sz="1000" dirty="0"/>
              <a:t> </a:t>
            </a:r>
            <a:r>
              <a:rPr lang="nl-NL" sz="1000" dirty="0" err="1"/>
              <a:t>write</a:t>
            </a:r>
            <a:r>
              <a:rPr lang="nl-NL" sz="1000" dirty="0"/>
              <a:t> </a:t>
            </a:r>
            <a:r>
              <a:rPr lang="nl-NL" sz="1000" dirty="0" err="1"/>
              <a:t>to</a:t>
            </a:r>
            <a:r>
              <a:rPr lang="nl-NL" sz="1000" dirty="0"/>
              <a:t> </a:t>
            </a:r>
            <a:r>
              <a:rPr lang="nl-NL" sz="1000" dirty="0" err="1"/>
              <a:t>local</a:t>
            </a:r>
            <a:r>
              <a:rPr lang="nl-NL" sz="1000" dirty="0"/>
              <a:t> JSON file</a:t>
            </a:r>
          </a:p>
        </p:txBody>
      </p:sp>
    </p:spTree>
    <p:extLst>
      <p:ext uri="{BB962C8B-B14F-4D97-AF65-F5344CB8AC3E}">
        <p14:creationId xmlns:p14="http://schemas.microsoft.com/office/powerpoint/2010/main" val="2512260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2A179-1ECE-40E2-9B1F-C57F6DD222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9F80D6-5D89-4E9B-B3E7-807B721C934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6649F2F-58C0-4631-ACC4-D22D2643E471}"/>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5" name="Picture 4">
            <a:extLst>
              <a:ext uri="{FF2B5EF4-FFF2-40B4-BE49-F238E27FC236}">
                <a16:creationId xmlns:a16="http://schemas.microsoft.com/office/drawing/2014/main" id="{B10BFAFC-DD18-472C-A682-D51F1C1ECC32}"/>
              </a:ext>
            </a:extLst>
          </p:cNvPr>
          <p:cNvPicPr>
            <a:picLocks noChangeAspect="1"/>
          </p:cNvPicPr>
          <p:nvPr/>
        </p:nvPicPr>
        <p:blipFill>
          <a:blip r:embed="rId2"/>
          <a:stretch>
            <a:fillRect/>
          </a:stretch>
        </p:blipFill>
        <p:spPr>
          <a:xfrm>
            <a:off x="442657" y="427500"/>
            <a:ext cx="6615135" cy="4286765"/>
          </a:xfrm>
          <a:prstGeom prst="rect">
            <a:avLst/>
          </a:prstGeom>
          <a:ln>
            <a:noFill/>
          </a:ln>
          <a:effectLst>
            <a:outerShdw blurRad="292100" dist="139700" dir="2700000" algn="tl" rotWithShape="0">
              <a:srgbClr val="333333">
                <a:alpha val="65000"/>
              </a:srgbClr>
            </a:outerShdw>
          </a:effectLst>
        </p:spPr>
      </p:pic>
      <p:pic>
        <p:nvPicPr>
          <p:cNvPr id="7" name="Picture 4" descr="Afbeeldingsresultaat voor jupyter logo">
            <a:extLst>
              <a:ext uri="{FF2B5EF4-FFF2-40B4-BE49-F238E27FC236}">
                <a16:creationId xmlns:a16="http://schemas.microsoft.com/office/drawing/2014/main" id="{CD53979B-FA2A-4F71-A357-75FE5BF96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7602" y="117948"/>
            <a:ext cx="1636104" cy="16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1222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0B77-72EA-43A0-A7E6-C93368A96D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DF2D25-1FF7-4C7C-8375-4DC189CE467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F2F1B4A-EEE7-4A82-8AAF-AB7D137387B9}"/>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5" name="Picture 4">
            <a:extLst>
              <a:ext uri="{FF2B5EF4-FFF2-40B4-BE49-F238E27FC236}">
                <a16:creationId xmlns:a16="http://schemas.microsoft.com/office/drawing/2014/main" id="{C5544226-20AE-4D4C-B434-F8E02A16B09A}"/>
              </a:ext>
            </a:extLst>
          </p:cNvPr>
          <p:cNvPicPr>
            <a:picLocks noChangeAspect="1"/>
          </p:cNvPicPr>
          <p:nvPr/>
        </p:nvPicPr>
        <p:blipFill>
          <a:blip r:embed="rId2"/>
          <a:stretch>
            <a:fillRect/>
          </a:stretch>
        </p:blipFill>
        <p:spPr>
          <a:xfrm>
            <a:off x="1857600" y="174234"/>
            <a:ext cx="5885617" cy="46983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7473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9BD9-F620-4094-A5FE-613EAA6894F7}"/>
              </a:ext>
            </a:extLst>
          </p:cNvPr>
          <p:cNvSpPr>
            <a:spLocks noGrp="1"/>
          </p:cNvSpPr>
          <p:nvPr>
            <p:ph type="title"/>
          </p:nvPr>
        </p:nvSpPr>
        <p:spPr>
          <a:xfrm>
            <a:off x="1744979" y="288000"/>
            <a:ext cx="5599019" cy="504000"/>
          </a:xfrm>
        </p:spPr>
        <p:txBody>
          <a:bodyPr/>
          <a:lstStyle/>
          <a:p>
            <a:r>
              <a:rPr lang="en-US" dirty="0"/>
              <a:t>Conclusion</a:t>
            </a:r>
          </a:p>
        </p:txBody>
      </p:sp>
      <p:sp>
        <p:nvSpPr>
          <p:cNvPr id="3" name="Content Placeholder 2">
            <a:extLst>
              <a:ext uri="{FF2B5EF4-FFF2-40B4-BE49-F238E27FC236}">
                <a16:creationId xmlns:a16="http://schemas.microsoft.com/office/drawing/2014/main" id="{D3F9ED47-AD70-419B-B729-9E2F50D1AC9A}"/>
              </a:ext>
            </a:extLst>
          </p:cNvPr>
          <p:cNvSpPr>
            <a:spLocks noGrp="1"/>
          </p:cNvSpPr>
          <p:nvPr>
            <p:ph idx="1"/>
          </p:nvPr>
        </p:nvSpPr>
        <p:spPr/>
        <p:txBody>
          <a:bodyPr/>
          <a:lstStyle/>
          <a:p>
            <a:r>
              <a:rPr lang="en-US" dirty="0"/>
              <a:t>Data can unlock value</a:t>
            </a:r>
          </a:p>
          <a:p>
            <a:r>
              <a:rPr lang="en-US" dirty="0"/>
              <a:t>To retrieve the value, we must:</a:t>
            </a:r>
          </a:p>
          <a:p>
            <a:pPr lvl="1"/>
            <a:r>
              <a:rPr lang="en-US" dirty="0"/>
              <a:t>gather, wrangle, analyze | visualize</a:t>
            </a:r>
          </a:p>
          <a:p>
            <a:r>
              <a:rPr lang="en-US" dirty="0"/>
              <a:t>Data Analytics &amp; Data Science consists of </a:t>
            </a:r>
            <a:br>
              <a:rPr lang="en-US" dirty="0"/>
            </a:br>
            <a:r>
              <a:rPr lang="en-US" dirty="0"/>
              <a:t>a great deal of trial and error</a:t>
            </a:r>
          </a:p>
          <a:p>
            <a:pPr lvl="1"/>
            <a:r>
              <a:rPr lang="en-US" dirty="0"/>
              <a:t>and data preparation | wrangling is a large part</a:t>
            </a:r>
          </a:p>
          <a:p>
            <a:r>
              <a:rPr lang="en-US" dirty="0"/>
              <a:t>Python is the most popular language for</a:t>
            </a:r>
            <a:br>
              <a:rPr lang="en-US" dirty="0"/>
            </a:br>
            <a:r>
              <a:rPr lang="en-US" dirty="0"/>
              <a:t>data engineering &amp; exploration</a:t>
            </a:r>
          </a:p>
          <a:p>
            <a:pPr lvl="1"/>
            <a:r>
              <a:rPr lang="en-US" dirty="0"/>
              <a:t>Pandas is a powerful library </a:t>
            </a:r>
          </a:p>
          <a:p>
            <a:r>
              <a:rPr lang="en-US" dirty="0" err="1"/>
              <a:t>JupyterLab</a:t>
            </a:r>
            <a:r>
              <a:rPr lang="en-US" dirty="0"/>
              <a:t> Notebooks are a great </a:t>
            </a:r>
            <a:br>
              <a:rPr lang="en-US" dirty="0"/>
            </a:br>
            <a:r>
              <a:rPr lang="en-US" dirty="0"/>
              <a:t>data workbench </a:t>
            </a:r>
          </a:p>
          <a:p>
            <a:pPr lvl="1"/>
            <a:r>
              <a:rPr lang="en-US" dirty="0"/>
              <a:t>powered by Python and Pandas (and others)</a:t>
            </a:r>
          </a:p>
          <a:p>
            <a:pPr lvl="1"/>
            <a:r>
              <a:rPr lang="en-US" dirty="0"/>
              <a:t>easy (and fun) to use</a:t>
            </a:r>
          </a:p>
          <a:p>
            <a:endParaRPr lang="en-US" dirty="0"/>
          </a:p>
        </p:txBody>
      </p:sp>
      <p:sp>
        <p:nvSpPr>
          <p:cNvPr id="4" name="Footer Placeholder 3">
            <a:extLst>
              <a:ext uri="{FF2B5EF4-FFF2-40B4-BE49-F238E27FC236}">
                <a16:creationId xmlns:a16="http://schemas.microsoft.com/office/drawing/2014/main" id="{C2C3584E-B317-4948-AD62-EEFC2F6EE3F5}"/>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5" name="Picture 4">
            <a:extLst>
              <a:ext uri="{FF2B5EF4-FFF2-40B4-BE49-F238E27FC236}">
                <a16:creationId xmlns:a16="http://schemas.microsoft.com/office/drawing/2014/main" id="{A8FA4794-B832-41C6-BEA5-B90B1A743A89}"/>
              </a:ext>
            </a:extLst>
          </p:cNvPr>
          <p:cNvPicPr>
            <a:picLocks noChangeAspect="1"/>
          </p:cNvPicPr>
          <p:nvPr/>
        </p:nvPicPr>
        <p:blipFill>
          <a:blip r:embed="rId2"/>
          <a:stretch>
            <a:fillRect/>
          </a:stretch>
        </p:blipFill>
        <p:spPr>
          <a:xfrm>
            <a:off x="5066894" y="1261729"/>
            <a:ext cx="3951363" cy="3154291"/>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53CEBA9E-55E9-4375-AA9A-8112311F3DF4}"/>
              </a:ext>
            </a:extLst>
          </p:cNvPr>
          <p:cNvSpPr/>
          <p:nvPr/>
        </p:nvSpPr>
        <p:spPr>
          <a:xfrm>
            <a:off x="8409099" y="3058158"/>
            <a:ext cx="662403" cy="331200"/>
          </a:xfrm>
          <a:custGeom>
            <a:avLst/>
            <a:gdLst>
              <a:gd name="connsiteX0" fmla="*/ 0 w 662403"/>
              <a:gd name="connsiteY0" fmla="*/ 55201 h 331200"/>
              <a:gd name="connsiteX1" fmla="*/ 55201 w 662403"/>
              <a:gd name="connsiteY1" fmla="*/ 0 h 331200"/>
              <a:gd name="connsiteX2" fmla="*/ 607202 w 662403"/>
              <a:gd name="connsiteY2" fmla="*/ 0 h 331200"/>
              <a:gd name="connsiteX3" fmla="*/ 662403 w 662403"/>
              <a:gd name="connsiteY3" fmla="*/ 55201 h 331200"/>
              <a:gd name="connsiteX4" fmla="*/ 662403 w 662403"/>
              <a:gd name="connsiteY4" fmla="*/ 275999 h 331200"/>
              <a:gd name="connsiteX5" fmla="*/ 607202 w 662403"/>
              <a:gd name="connsiteY5" fmla="*/ 331200 h 331200"/>
              <a:gd name="connsiteX6" fmla="*/ 55201 w 662403"/>
              <a:gd name="connsiteY6" fmla="*/ 331200 h 331200"/>
              <a:gd name="connsiteX7" fmla="*/ 0 w 662403"/>
              <a:gd name="connsiteY7" fmla="*/ 275999 h 331200"/>
              <a:gd name="connsiteX8" fmla="*/ 0 w 662403"/>
              <a:gd name="connsiteY8" fmla="*/ 55201 h 33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403" h="331200" extrusionOk="0">
                <a:moveTo>
                  <a:pt x="0" y="55201"/>
                </a:moveTo>
                <a:cubicBezTo>
                  <a:pt x="2619" y="17383"/>
                  <a:pt x="20411" y="-2738"/>
                  <a:pt x="55201" y="0"/>
                </a:cubicBezTo>
                <a:cubicBezTo>
                  <a:pt x="303062" y="-25661"/>
                  <a:pt x="477418" y="38753"/>
                  <a:pt x="607202" y="0"/>
                </a:cubicBezTo>
                <a:cubicBezTo>
                  <a:pt x="639676" y="-2073"/>
                  <a:pt x="661123" y="32568"/>
                  <a:pt x="662403" y="55201"/>
                </a:cubicBezTo>
                <a:cubicBezTo>
                  <a:pt x="680235" y="164122"/>
                  <a:pt x="636326" y="209032"/>
                  <a:pt x="662403" y="275999"/>
                </a:cubicBezTo>
                <a:cubicBezTo>
                  <a:pt x="662097" y="301320"/>
                  <a:pt x="637271" y="328101"/>
                  <a:pt x="607202" y="331200"/>
                </a:cubicBezTo>
                <a:cubicBezTo>
                  <a:pt x="484166" y="356368"/>
                  <a:pt x="238744" y="329048"/>
                  <a:pt x="55201" y="331200"/>
                </a:cubicBezTo>
                <a:cubicBezTo>
                  <a:pt x="21034" y="324558"/>
                  <a:pt x="-1058" y="303460"/>
                  <a:pt x="0" y="275999"/>
                </a:cubicBezTo>
                <a:cubicBezTo>
                  <a:pt x="-16277" y="222611"/>
                  <a:pt x="20212" y="126055"/>
                  <a:pt x="0" y="55201"/>
                </a:cubicBezTo>
                <a:close/>
              </a:path>
            </a:pathLst>
          </a:custGeom>
          <a:noFill/>
          <a:ln w="57150">
            <a:solidFill>
              <a:srgbClr val="FF0000"/>
            </a:solidFill>
            <a:extLst>
              <a:ext uri="{C807C97D-BFC1-408E-A445-0C87EB9F89A2}">
                <ask:lineSketchStyleProps xmlns:ask="http://schemas.microsoft.com/office/drawing/2018/sketchyshapes" sd="622585778">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Afbeeldingsresultaat voor jupyter logo">
            <a:extLst>
              <a:ext uri="{FF2B5EF4-FFF2-40B4-BE49-F238E27FC236}">
                <a16:creationId xmlns:a16="http://schemas.microsoft.com/office/drawing/2014/main" id="{A72DBC2B-A7E3-48B1-9054-FB0920995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1797" y="3159014"/>
            <a:ext cx="827698" cy="82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13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for </a:t>
            </a:r>
            <a:r>
              <a:rPr lang="nl-NL" dirty="0" err="1"/>
              <a:t>your</a:t>
            </a:r>
            <a:r>
              <a:rPr lang="nl-NL" dirty="0"/>
              <a:t> attention</a:t>
            </a:r>
            <a:br>
              <a:rPr lang="nl-NL" dirty="0"/>
            </a:br>
            <a:br>
              <a:rPr lang="nl-NL" dirty="0"/>
            </a:b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DOAG 2020 | Data Wrangling &amp; Visualization with Jupyter Notebooks</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pic>
        <p:nvPicPr>
          <p:cNvPr id="17" name="Picture 2" descr="DOAG">
            <a:extLst>
              <a:ext uri="{FF2B5EF4-FFF2-40B4-BE49-F238E27FC236}">
                <a16:creationId xmlns:a16="http://schemas.microsoft.com/office/drawing/2014/main" id="{52912EB8-05F1-46B7-80FE-EFC333684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1676" y="269384"/>
            <a:ext cx="1609725" cy="2952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8310BA6-EC9E-4A96-8A40-4536684C886F}"/>
              </a:ext>
            </a:extLst>
          </p:cNvPr>
          <p:cNvPicPr>
            <a:picLocks noChangeAspect="1"/>
          </p:cNvPicPr>
          <p:nvPr/>
        </p:nvPicPr>
        <p:blipFill>
          <a:blip r:embed="rId6"/>
          <a:stretch>
            <a:fillRect/>
          </a:stretch>
        </p:blipFill>
        <p:spPr>
          <a:xfrm>
            <a:off x="5423796" y="1682380"/>
            <a:ext cx="3415313" cy="1716325"/>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7"/>
          <a:stretch>
            <a:fillRect/>
          </a:stretch>
        </p:blipFill>
        <p:spPr>
          <a:xfrm>
            <a:off x="7860729" y="2931265"/>
            <a:ext cx="1214459" cy="10962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8081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0D804D-6C46-4DDA-8547-0F24D15F7A23}"/>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9668EA96-F75A-4619-9926-658CF0411E18}"/>
              </a:ext>
            </a:extLst>
          </p:cNvPr>
          <p:cNvPicPr>
            <a:picLocks noChangeAspect="1"/>
          </p:cNvPicPr>
          <p:nvPr/>
        </p:nvPicPr>
        <p:blipFill>
          <a:blip r:embed="rId2"/>
          <a:stretch>
            <a:fillRect/>
          </a:stretch>
        </p:blipFill>
        <p:spPr>
          <a:xfrm>
            <a:off x="1119964" y="28463"/>
            <a:ext cx="8707120" cy="2636379"/>
          </a:xfrm>
          <a:prstGeom prst="rect">
            <a:avLst/>
          </a:prstGeom>
        </p:spPr>
      </p:pic>
      <p:pic>
        <p:nvPicPr>
          <p:cNvPr id="11" name="Snagit_SNG80E">
            <a:extLst>
              <a:ext uri="{FF2B5EF4-FFF2-40B4-BE49-F238E27FC236}">
                <a16:creationId xmlns:a16="http://schemas.microsoft.com/office/drawing/2014/main" id="{AFE62913-0476-4F53-8174-0FF712AAA438}"/>
              </a:ext>
            </a:extLst>
          </p:cNvPr>
          <p:cNvPicPr>
            <a:picLocks noChangeAspect="1"/>
          </p:cNvPicPr>
          <p:nvPr/>
        </p:nvPicPr>
        <p:blipFill>
          <a:blip r:embed="rId3"/>
          <a:stretch>
            <a:fillRect/>
          </a:stretch>
        </p:blipFill>
        <p:spPr>
          <a:xfrm>
            <a:off x="5151779" y="2103686"/>
            <a:ext cx="3773781" cy="855646"/>
          </a:xfrm>
          <a:prstGeom prst="rect">
            <a:avLst/>
          </a:prstGeom>
        </p:spPr>
      </p:pic>
      <p:pic>
        <p:nvPicPr>
          <p:cNvPr id="13" name="Snagit_SNG813">
            <a:extLst>
              <a:ext uri="{FF2B5EF4-FFF2-40B4-BE49-F238E27FC236}">
                <a16:creationId xmlns:a16="http://schemas.microsoft.com/office/drawing/2014/main" id="{31E23744-8371-4D02-AB31-2DE751FCA98F}"/>
              </a:ext>
            </a:extLst>
          </p:cNvPr>
          <p:cNvPicPr>
            <a:picLocks noChangeAspect="1"/>
          </p:cNvPicPr>
          <p:nvPr/>
        </p:nvPicPr>
        <p:blipFill>
          <a:blip r:embed="rId4"/>
          <a:stretch>
            <a:fillRect/>
          </a:stretch>
        </p:blipFill>
        <p:spPr>
          <a:xfrm>
            <a:off x="218440" y="2924379"/>
            <a:ext cx="4709568" cy="1044030"/>
          </a:xfrm>
          <a:prstGeom prst="rect">
            <a:avLst/>
          </a:prstGeom>
        </p:spPr>
      </p:pic>
      <p:pic>
        <p:nvPicPr>
          <p:cNvPr id="15" name="Snagit_SNG817">
            <a:extLst>
              <a:ext uri="{FF2B5EF4-FFF2-40B4-BE49-F238E27FC236}">
                <a16:creationId xmlns:a16="http://schemas.microsoft.com/office/drawing/2014/main" id="{4B8565A6-4826-4ECD-AC1A-2F65B28ADEBC}"/>
              </a:ext>
            </a:extLst>
          </p:cNvPr>
          <p:cNvPicPr>
            <a:picLocks noChangeAspect="1"/>
          </p:cNvPicPr>
          <p:nvPr/>
        </p:nvPicPr>
        <p:blipFill>
          <a:blip r:embed="rId5"/>
          <a:stretch>
            <a:fillRect/>
          </a:stretch>
        </p:blipFill>
        <p:spPr>
          <a:xfrm>
            <a:off x="4337922" y="3676807"/>
            <a:ext cx="4587638" cy="1104996"/>
          </a:xfrm>
          <a:prstGeom prst="rect">
            <a:avLst/>
          </a:prstGeom>
        </p:spPr>
      </p:pic>
      <p:pic>
        <p:nvPicPr>
          <p:cNvPr id="17" name="Snagit_SNG81D">
            <a:extLst>
              <a:ext uri="{FF2B5EF4-FFF2-40B4-BE49-F238E27FC236}">
                <a16:creationId xmlns:a16="http://schemas.microsoft.com/office/drawing/2014/main" id="{1E461250-E6A2-4924-8206-CEB7E351E10C}"/>
              </a:ext>
            </a:extLst>
          </p:cNvPr>
          <p:cNvPicPr>
            <a:picLocks noChangeAspect="1"/>
          </p:cNvPicPr>
          <p:nvPr/>
        </p:nvPicPr>
        <p:blipFill>
          <a:blip r:embed="rId6"/>
          <a:stretch>
            <a:fillRect/>
          </a:stretch>
        </p:blipFill>
        <p:spPr>
          <a:xfrm>
            <a:off x="4337922" y="3676807"/>
            <a:ext cx="2918713" cy="1104996"/>
          </a:xfrm>
          <a:prstGeom prst="rect">
            <a:avLst/>
          </a:prstGeom>
        </p:spPr>
      </p:pic>
      <p:pic>
        <p:nvPicPr>
          <p:cNvPr id="9" name="Snagit_SNG80A">
            <a:extLst>
              <a:ext uri="{FF2B5EF4-FFF2-40B4-BE49-F238E27FC236}">
                <a16:creationId xmlns:a16="http://schemas.microsoft.com/office/drawing/2014/main" id="{508978D2-A59B-4257-8F03-4B7E86389804}"/>
              </a:ext>
            </a:extLst>
          </p:cNvPr>
          <p:cNvPicPr>
            <a:picLocks noGrp="1" noChangeAspect="1"/>
          </p:cNvPicPr>
          <p:nvPr>
            <p:ph idx="1"/>
          </p:nvPr>
        </p:nvPicPr>
        <p:blipFill>
          <a:blip r:embed="rId7"/>
          <a:stretch>
            <a:fillRect/>
          </a:stretch>
        </p:blipFill>
        <p:spPr>
          <a:xfrm>
            <a:off x="972372" y="2103686"/>
            <a:ext cx="3059627" cy="752116"/>
          </a:xfrm>
        </p:spPr>
      </p:pic>
      <p:pic>
        <p:nvPicPr>
          <p:cNvPr id="18" name="Picture 17">
            <a:extLst>
              <a:ext uri="{FF2B5EF4-FFF2-40B4-BE49-F238E27FC236}">
                <a16:creationId xmlns:a16="http://schemas.microsoft.com/office/drawing/2014/main" id="{87500472-B0CB-4D9B-932D-70D902EB8DC0}"/>
              </a:ext>
            </a:extLst>
          </p:cNvPr>
          <p:cNvPicPr>
            <a:picLocks noChangeAspect="1"/>
          </p:cNvPicPr>
          <p:nvPr/>
        </p:nvPicPr>
        <p:blipFill>
          <a:blip r:embed="rId8"/>
          <a:stretch>
            <a:fillRect/>
          </a:stretch>
        </p:blipFill>
        <p:spPr>
          <a:xfrm>
            <a:off x="463407" y="3968409"/>
            <a:ext cx="3299746" cy="1097375"/>
          </a:xfrm>
          <a:prstGeom prst="rect">
            <a:avLst/>
          </a:prstGeom>
        </p:spPr>
      </p:pic>
      <p:sp>
        <p:nvSpPr>
          <p:cNvPr id="2" name="Footer Placeholder 1">
            <a:extLst>
              <a:ext uri="{FF2B5EF4-FFF2-40B4-BE49-F238E27FC236}">
                <a16:creationId xmlns:a16="http://schemas.microsoft.com/office/drawing/2014/main" id="{0049D92B-AC52-4E0B-BA7C-3F3BEFAF99DA}"/>
              </a:ext>
            </a:extLst>
          </p:cNvPr>
          <p:cNvSpPr>
            <a:spLocks noGrp="1"/>
          </p:cNvSpPr>
          <p:nvPr>
            <p:ph type="ftr" sz="quarter" idx="11"/>
          </p:nvPr>
        </p:nvSpPr>
        <p:spPr/>
        <p:txBody>
          <a:bodyPr/>
          <a:lstStyle/>
          <a:p>
            <a:r>
              <a:rPr lang="en-US"/>
              <a:t>DOAG 2020 | Data Wrangling &amp; Visualization with Jupyter Notebooks</a:t>
            </a:r>
            <a:endParaRPr lang="nl-NL"/>
          </a:p>
        </p:txBody>
      </p:sp>
    </p:spTree>
    <p:extLst>
      <p:ext uri="{BB962C8B-B14F-4D97-AF65-F5344CB8AC3E}">
        <p14:creationId xmlns:p14="http://schemas.microsoft.com/office/powerpoint/2010/main" val="39379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7134A-7508-489F-9F54-A5CBBB9112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ABEEEB-0EE1-43E7-93F4-62C8A1AC285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F068BFD-078C-4279-9505-0256D9681380}"/>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7" name="Picture 6">
            <a:extLst>
              <a:ext uri="{FF2B5EF4-FFF2-40B4-BE49-F238E27FC236}">
                <a16:creationId xmlns:a16="http://schemas.microsoft.com/office/drawing/2014/main" id="{154EBF2E-ED60-4E07-B088-80DAA9488D4E}"/>
              </a:ext>
            </a:extLst>
          </p:cNvPr>
          <p:cNvPicPr>
            <a:picLocks noChangeAspect="1"/>
          </p:cNvPicPr>
          <p:nvPr/>
        </p:nvPicPr>
        <p:blipFill>
          <a:blip r:embed="rId2"/>
          <a:stretch>
            <a:fillRect/>
          </a:stretch>
        </p:blipFill>
        <p:spPr>
          <a:xfrm>
            <a:off x="643549" y="236017"/>
            <a:ext cx="7856901" cy="4671465"/>
          </a:xfrm>
          <a:prstGeom prst="rect">
            <a:avLst/>
          </a:prstGeom>
        </p:spPr>
      </p:pic>
    </p:spTree>
    <p:extLst>
      <p:ext uri="{BB962C8B-B14F-4D97-AF65-F5344CB8AC3E}">
        <p14:creationId xmlns:p14="http://schemas.microsoft.com/office/powerpoint/2010/main" val="4073116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5AFF-99E4-4AAB-B0DB-14226FA02F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4C7229-3336-436A-BDD3-92B28BD1B09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68F239-C532-462B-8820-174D99866C58}"/>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10242" name="Picture 2" descr="How To (Not) Get Smart About Big Data | A Customer &amp; Brand Strategy Blog">
            <a:extLst>
              <a:ext uri="{FF2B5EF4-FFF2-40B4-BE49-F238E27FC236}">
                <a16:creationId xmlns:a16="http://schemas.microsoft.com/office/drawing/2014/main" id="{DD9FC882-BA71-47D7-8AF4-D97724D77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56" y="0"/>
            <a:ext cx="936374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Magnetic Disk 5">
            <a:extLst>
              <a:ext uri="{FF2B5EF4-FFF2-40B4-BE49-F238E27FC236}">
                <a16:creationId xmlns:a16="http://schemas.microsoft.com/office/drawing/2014/main" id="{B9830E12-202B-43EE-ACED-0A54D32A0C0A}"/>
              </a:ext>
            </a:extLst>
          </p:cNvPr>
          <p:cNvSpPr/>
          <p:nvPr/>
        </p:nvSpPr>
        <p:spPr>
          <a:xfrm>
            <a:off x="2863705" y="3001239"/>
            <a:ext cx="3097618" cy="141767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142492B-D2CB-463B-B3B4-211511B72402}"/>
              </a:ext>
            </a:extLst>
          </p:cNvPr>
          <p:cNvSpPr/>
          <p:nvPr/>
        </p:nvSpPr>
        <p:spPr>
          <a:xfrm>
            <a:off x="1155404" y="2117163"/>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B3BB1C62-0509-4F16-9E3E-59235489B76A}"/>
              </a:ext>
            </a:extLst>
          </p:cNvPr>
          <p:cNvSpPr/>
          <p:nvPr/>
        </p:nvSpPr>
        <p:spPr>
          <a:xfrm>
            <a:off x="5721283" y="2153163"/>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5FE97BEC-3353-42AC-BA0C-A2E5A18CE7D8}"/>
              </a:ext>
            </a:extLst>
          </p:cNvPr>
          <p:cNvSpPr/>
          <p:nvPr/>
        </p:nvSpPr>
        <p:spPr>
          <a:xfrm>
            <a:off x="3441404" y="2113518"/>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570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5AFF-99E4-4AAB-B0DB-14226FA02F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4C7229-3336-436A-BDD3-92B28BD1B09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68F239-C532-462B-8820-174D99866C58}"/>
              </a:ext>
            </a:extLst>
          </p:cNvPr>
          <p:cNvSpPr>
            <a:spLocks noGrp="1"/>
          </p:cNvSpPr>
          <p:nvPr>
            <p:ph type="ftr" sz="quarter" idx="11"/>
          </p:nvPr>
        </p:nvSpPr>
        <p:spPr/>
        <p:txBody>
          <a:bodyPr/>
          <a:lstStyle/>
          <a:p>
            <a:r>
              <a:rPr lang="en-US"/>
              <a:t>DOAG 2020 | Data Wrangling &amp; Visualization with Jupyter Notebooks</a:t>
            </a:r>
            <a:endParaRPr lang="nl-NL"/>
          </a:p>
        </p:txBody>
      </p:sp>
      <p:pic>
        <p:nvPicPr>
          <p:cNvPr id="10242" name="Picture 2" descr="How To (Not) Get Smart About Big Data | A Customer &amp; Brand Strategy Blog">
            <a:extLst>
              <a:ext uri="{FF2B5EF4-FFF2-40B4-BE49-F238E27FC236}">
                <a16:creationId xmlns:a16="http://schemas.microsoft.com/office/drawing/2014/main" id="{DD9FC882-BA71-47D7-8AF4-D97724D77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56" y="0"/>
            <a:ext cx="936374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Magnetic Disk 5">
            <a:extLst>
              <a:ext uri="{FF2B5EF4-FFF2-40B4-BE49-F238E27FC236}">
                <a16:creationId xmlns:a16="http://schemas.microsoft.com/office/drawing/2014/main" id="{B9830E12-202B-43EE-ACED-0A54D32A0C0A}"/>
              </a:ext>
            </a:extLst>
          </p:cNvPr>
          <p:cNvSpPr/>
          <p:nvPr/>
        </p:nvSpPr>
        <p:spPr>
          <a:xfrm>
            <a:off x="2863705" y="3001239"/>
            <a:ext cx="3097618" cy="141767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142492B-D2CB-463B-B3B4-211511B72402}"/>
              </a:ext>
            </a:extLst>
          </p:cNvPr>
          <p:cNvSpPr/>
          <p:nvPr/>
        </p:nvSpPr>
        <p:spPr>
          <a:xfrm>
            <a:off x="1155404" y="2117163"/>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B3BB1C62-0509-4F16-9E3E-59235489B76A}"/>
              </a:ext>
            </a:extLst>
          </p:cNvPr>
          <p:cNvSpPr/>
          <p:nvPr/>
        </p:nvSpPr>
        <p:spPr>
          <a:xfrm>
            <a:off x="5721283" y="2153163"/>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5FE97BEC-3353-42AC-BA0C-A2E5A18CE7D8}"/>
              </a:ext>
            </a:extLst>
          </p:cNvPr>
          <p:cNvSpPr/>
          <p:nvPr/>
        </p:nvSpPr>
        <p:spPr>
          <a:xfrm>
            <a:off x="3441404" y="2113518"/>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peech Bubble: Rectangle 7">
            <a:extLst>
              <a:ext uri="{FF2B5EF4-FFF2-40B4-BE49-F238E27FC236}">
                <a16:creationId xmlns:a16="http://schemas.microsoft.com/office/drawing/2014/main" id="{F0F2FB9C-4FDD-44C7-B8BB-1B01E39DBB01}"/>
              </a:ext>
            </a:extLst>
          </p:cNvPr>
          <p:cNvSpPr/>
          <p:nvPr/>
        </p:nvSpPr>
        <p:spPr>
          <a:xfrm>
            <a:off x="1301578" y="1606377"/>
            <a:ext cx="1447712"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Gather Data</a:t>
            </a:r>
          </a:p>
        </p:txBody>
      </p:sp>
      <p:sp>
        <p:nvSpPr>
          <p:cNvPr id="12" name="Speech Bubble: Rectangle 11">
            <a:extLst>
              <a:ext uri="{FF2B5EF4-FFF2-40B4-BE49-F238E27FC236}">
                <a16:creationId xmlns:a16="http://schemas.microsoft.com/office/drawing/2014/main" id="{4BFE3518-C99C-4E53-A7FE-A70F12F4E92B}"/>
              </a:ext>
            </a:extLst>
          </p:cNvPr>
          <p:cNvSpPr/>
          <p:nvPr/>
        </p:nvSpPr>
        <p:spPr>
          <a:xfrm>
            <a:off x="3688658" y="1606377"/>
            <a:ext cx="1447712"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Wrangle Data</a:t>
            </a:r>
          </a:p>
        </p:txBody>
      </p:sp>
      <p:sp>
        <p:nvSpPr>
          <p:cNvPr id="14" name="Speech Bubble: Rectangle 13">
            <a:extLst>
              <a:ext uri="{FF2B5EF4-FFF2-40B4-BE49-F238E27FC236}">
                <a16:creationId xmlns:a16="http://schemas.microsoft.com/office/drawing/2014/main" id="{30E78E62-1881-4DD1-9C8A-47BFA5988361}"/>
              </a:ext>
            </a:extLst>
          </p:cNvPr>
          <p:cNvSpPr/>
          <p:nvPr/>
        </p:nvSpPr>
        <p:spPr>
          <a:xfrm>
            <a:off x="6075737" y="1606377"/>
            <a:ext cx="2029287"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Explore | Analyze | Visualize | Publish Data</a:t>
            </a:r>
          </a:p>
        </p:txBody>
      </p:sp>
      <p:sp>
        <p:nvSpPr>
          <p:cNvPr id="15" name="Speech Bubble: Rectangle 14">
            <a:extLst>
              <a:ext uri="{FF2B5EF4-FFF2-40B4-BE49-F238E27FC236}">
                <a16:creationId xmlns:a16="http://schemas.microsoft.com/office/drawing/2014/main" id="{88F49133-B84E-463C-91C9-A0B158B2064F}"/>
              </a:ext>
            </a:extLst>
          </p:cNvPr>
          <p:cNvSpPr/>
          <p:nvPr/>
        </p:nvSpPr>
        <p:spPr>
          <a:xfrm>
            <a:off x="1799998" y="3603227"/>
            <a:ext cx="1317328" cy="438785"/>
          </a:xfrm>
          <a:prstGeom prst="wedgeRectCallout">
            <a:avLst>
              <a:gd name="adj1" fmla="val 69398"/>
              <a:gd name="adj2" fmla="val 4744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Store Data</a:t>
            </a:r>
          </a:p>
        </p:txBody>
      </p:sp>
    </p:spTree>
    <p:extLst>
      <p:ext uri="{BB962C8B-B14F-4D97-AF65-F5344CB8AC3E}">
        <p14:creationId xmlns:p14="http://schemas.microsoft.com/office/powerpoint/2010/main" val="155363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a:xfrm>
            <a:off x="1261237" y="288000"/>
            <a:ext cx="6082761" cy="504000"/>
          </a:xfrm>
        </p:spPr>
        <p:txBody>
          <a:bodyPr/>
          <a:lstStyle/>
          <a:p>
            <a:r>
              <a:rPr lang="nl-NL" dirty="0"/>
              <a:t>Data Flow – </a:t>
            </a:r>
            <a:r>
              <a:rPr lang="nl-NL" dirty="0" err="1"/>
              <a:t>from</a:t>
            </a:r>
            <a:r>
              <a:rPr lang="nl-NL" dirty="0"/>
              <a:t> </a:t>
            </a:r>
            <a:r>
              <a:rPr lang="nl-NL" dirty="0" err="1"/>
              <a:t>raw</a:t>
            </a:r>
            <a:r>
              <a:rPr lang="nl-NL" dirty="0"/>
              <a:t> data </a:t>
            </a:r>
            <a:r>
              <a:rPr lang="nl-NL" dirty="0" err="1"/>
              <a:t>to</a:t>
            </a:r>
            <a:r>
              <a:rPr lang="nl-NL" dirty="0"/>
              <a:t> business </a:t>
            </a:r>
            <a:r>
              <a:rPr lang="nl-NL" dirty="0" err="1"/>
              <a:t>insight</a:t>
            </a:r>
            <a:r>
              <a:rPr lang="nl-NL" dirty="0"/>
              <a:t> &amp; action</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DOAG 2020 | Data Wrangling &amp; Visualization with Jupyter Notebooks</a:t>
            </a:r>
            <a:endParaRPr lang="nl-NL" dirty="0"/>
          </a:p>
        </p:txBody>
      </p:sp>
      <p:sp>
        <p:nvSpPr>
          <p:cNvPr id="9" name="Rectangle: Rounded Corners 8">
            <a:extLst>
              <a:ext uri="{FF2B5EF4-FFF2-40B4-BE49-F238E27FC236}">
                <a16:creationId xmlns:a16="http://schemas.microsoft.com/office/drawing/2014/main" id="{A36A1AE3-4AD4-43B8-839F-DD9AC4BB5EC9}"/>
              </a:ext>
            </a:extLst>
          </p:cNvPr>
          <p:cNvSpPr/>
          <p:nvPr/>
        </p:nvSpPr>
        <p:spPr>
          <a:xfrm>
            <a:off x="878845" y="3991443"/>
            <a:ext cx="7154729" cy="3837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Master Data Management, Meta-Data Management, Data </a:t>
            </a:r>
            <a:r>
              <a:rPr lang="nl-NL" dirty="0" err="1"/>
              <a:t>Governance</a:t>
            </a:r>
            <a:endParaRPr lang="en-NL" dirty="0"/>
          </a:p>
        </p:txBody>
      </p:sp>
      <p:sp>
        <p:nvSpPr>
          <p:cNvPr id="21" name="Rectangle: Rounded Corners 20">
            <a:extLst>
              <a:ext uri="{FF2B5EF4-FFF2-40B4-BE49-F238E27FC236}">
                <a16:creationId xmlns:a16="http://schemas.microsoft.com/office/drawing/2014/main" id="{F4879FB1-8A7D-4D14-AAB1-800A78F8ED97}"/>
              </a:ext>
            </a:extLst>
          </p:cNvPr>
          <p:cNvSpPr/>
          <p:nvPr/>
        </p:nvSpPr>
        <p:spPr>
          <a:xfrm>
            <a:off x="878845" y="4421528"/>
            <a:ext cx="7154729" cy="3837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Data Access, </a:t>
            </a:r>
            <a:r>
              <a:rPr lang="nl-NL" dirty="0" err="1"/>
              <a:t>Authorization</a:t>
            </a:r>
            <a:r>
              <a:rPr lang="nl-NL" dirty="0"/>
              <a:t>, Privacy</a:t>
            </a:r>
            <a:endParaRPr lang="en-NL" dirty="0"/>
          </a:p>
        </p:txBody>
      </p:sp>
      <p:sp>
        <p:nvSpPr>
          <p:cNvPr id="10" name="Speech Bubble: Rectangle 9">
            <a:extLst>
              <a:ext uri="{FF2B5EF4-FFF2-40B4-BE49-F238E27FC236}">
                <a16:creationId xmlns:a16="http://schemas.microsoft.com/office/drawing/2014/main" id="{820B153A-4C6E-4FB1-9796-1EBF6448B7EC}"/>
              </a:ext>
            </a:extLst>
          </p:cNvPr>
          <p:cNvSpPr/>
          <p:nvPr/>
        </p:nvSpPr>
        <p:spPr>
          <a:xfrm>
            <a:off x="2682240" y="838320"/>
            <a:ext cx="2613660" cy="641755"/>
          </a:xfrm>
          <a:prstGeom prst="wedgeRectCallout">
            <a:avLst>
              <a:gd name="adj1" fmla="val 14444"/>
              <a:gd name="adj2" fmla="val 8980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err="1"/>
              <a:t>One</a:t>
            </a:r>
            <a:r>
              <a:rPr lang="nl-NL" dirty="0"/>
              <a:t> time </a:t>
            </a:r>
            <a:r>
              <a:rPr lang="nl-NL" dirty="0" err="1"/>
              <a:t>only</a:t>
            </a:r>
            <a:endParaRPr lang="nl-NL" dirty="0"/>
          </a:p>
          <a:p>
            <a:pPr algn="ctr"/>
            <a:r>
              <a:rPr lang="nl-NL" dirty="0" err="1"/>
              <a:t>Periodic</a:t>
            </a:r>
            <a:r>
              <a:rPr lang="nl-NL" dirty="0"/>
              <a:t>, in batch</a:t>
            </a:r>
          </a:p>
          <a:p>
            <a:pPr algn="ctr"/>
            <a:r>
              <a:rPr lang="nl-NL" dirty="0" err="1"/>
              <a:t>Continuous</a:t>
            </a:r>
            <a:r>
              <a:rPr lang="nl-NL" dirty="0"/>
              <a:t>, event </a:t>
            </a:r>
            <a:r>
              <a:rPr lang="nl-NL" dirty="0" err="1"/>
              <a:t>triggered</a:t>
            </a:r>
            <a:endParaRPr lang="en-NL" dirty="0"/>
          </a:p>
        </p:txBody>
      </p:sp>
      <p:sp>
        <p:nvSpPr>
          <p:cNvPr id="22" name="Rectangle: Rounded Corners 21">
            <a:extLst>
              <a:ext uri="{FF2B5EF4-FFF2-40B4-BE49-F238E27FC236}">
                <a16:creationId xmlns:a16="http://schemas.microsoft.com/office/drawing/2014/main" id="{CB041C86-916A-4406-B633-796122A2396A}"/>
              </a:ext>
            </a:extLst>
          </p:cNvPr>
          <p:cNvSpPr/>
          <p:nvPr/>
        </p:nvSpPr>
        <p:spPr>
          <a:xfrm>
            <a:off x="78825" y="2190228"/>
            <a:ext cx="1182413"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t>Raw</a:t>
            </a:r>
            <a:r>
              <a:rPr lang="nl-NL" sz="1100" dirty="0"/>
              <a:t>/ </a:t>
            </a:r>
            <a:r>
              <a:rPr lang="nl-NL" sz="1100" dirty="0" err="1"/>
              <a:t>Operational</a:t>
            </a:r>
            <a:r>
              <a:rPr lang="nl-NL" sz="1100" dirty="0"/>
              <a:t> Data Sources</a:t>
            </a:r>
            <a:endParaRPr lang="en-NL" sz="1100" dirty="0"/>
          </a:p>
        </p:txBody>
      </p:sp>
      <p:sp>
        <p:nvSpPr>
          <p:cNvPr id="23" name="Rectangle: Rounded Corners 22">
            <a:extLst>
              <a:ext uri="{FF2B5EF4-FFF2-40B4-BE49-F238E27FC236}">
                <a16:creationId xmlns:a16="http://schemas.microsoft.com/office/drawing/2014/main" id="{063E3737-DD97-4558-B430-3AF18057961F}"/>
              </a:ext>
            </a:extLst>
          </p:cNvPr>
          <p:cNvSpPr/>
          <p:nvPr/>
        </p:nvSpPr>
        <p:spPr>
          <a:xfrm>
            <a:off x="2163759" y="1952984"/>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Warehouse</a:t>
            </a:r>
            <a:endParaRPr lang="en-NL" sz="1200" dirty="0"/>
          </a:p>
        </p:txBody>
      </p:sp>
      <p:sp>
        <p:nvSpPr>
          <p:cNvPr id="24" name="Rectangle: Rounded Corners 23">
            <a:extLst>
              <a:ext uri="{FF2B5EF4-FFF2-40B4-BE49-F238E27FC236}">
                <a16:creationId xmlns:a16="http://schemas.microsoft.com/office/drawing/2014/main" id="{15E8C8AA-32D4-45B2-AD43-F16A35D566AC}"/>
              </a:ext>
            </a:extLst>
          </p:cNvPr>
          <p:cNvSpPr/>
          <p:nvPr/>
        </p:nvSpPr>
        <p:spPr>
          <a:xfrm>
            <a:off x="2435715" y="24367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Lake</a:t>
            </a:r>
            <a:endParaRPr lang="en-NL" sz="1200" dirty="0"/>
          </a:p>
        </p:txBody>
      </p:sp>
      <p:sp>
        <p:nvSpPr>
          <p:cNvPr id="25" name="Arrow: Right 24">
            <a:extLst>
              <a:ext uri="{FF2B5EF4-FFF2-40B4-BE49-F238E27FC236}">
                <a16:creationId xmlns:a16="http://schemas.microsoft.com/office/drawing/2014/main" id="{936A5CC8-771B-42CE-BD42-05053158DF4A}"/>
              </a:ext>
            </a:extLst>
          </p:cNvPr>
          <p:cNvSpPr/>
          <p:nvPr/>
        </p:nvSpPr>
        <p:spPr>
          <a:xfrm>
            <a:off x="1174477" y="2095634"/>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Pipeline</a:t>
            </a:r>
            <a:endParaRPr lang="en-NL" sz="1200" dirty="0"/>
          </a:p>
        </p:txBody>
      </p:sp>
      <p:sp>
        <p:nvSpPr>
          <p:cNvPr id="26" name="Arrow: Right 25">
            <a:extLst>
              <a:ext uri="{FF2B5EF4-FFF2-40B4-BE49-F238E27FC236}">
                <a16:creationId xmlns:a16="http://schemas.microsoft.com/office/drawing/2014/main" id="{F6F01E2B-12E5-42AE-825D-F63F3F3D98D9}"/>
              </a:ext>
            </a:extLst>
          </p:cNvPr>
          <p:cNvSpPr/>
          <p:nvPr/>
        </p:nvSpPr>
        <p:spPr>
          <a:xfrm>
            <a:off x="3385517" y="2095634"/>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27" name="Rectangle: Rounded Corners 26">
            <a:extLst>
              <a:ext uri="{FF2B5EF4-FFF2-40B4-BE49-F238E27FC236}">
                <a16:creationId xmlns:a16="http://schemas.microsoft.com/office/drawing/2014/main" id="{9A006E01-B5B4-4717-AFDC-5ADE85A4A3DA}"/>
              </a:ext>
            </a:extLst>
          </p:cNvPr>
          <p:cNvSpPr/>
          <p:nvPr/>
        </p:nvSpPr>
        <p:spPr>
          <a:xfrm>
            <a:off x="4394388" y="2277771"/>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28" name="Rectangle: Rounded Corners 27">
            <a:extLst>
              <a:ext uri="{FF2B5EF4-FFF2-40B4-BE49-F238E27FC236}">
                <a16:creationId xmlns:a16="http://schemas.microsoft.com/office/drawing/2014/main" id="{1868C90B-8A24-4791-A19E-427204CE57B7}"/>
              </a:ext>
            </a:extLst>
          </p:cNvPr>
          <p:cNvSpPr/>
          <p:nvPr/>
        </p:nvSpPr>
        <p:spPr>
          <a:xfrm>
            <a:off x="2980578" y="3097614"/>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29" name="Rectangle: Rounded Corners 28">
            <a:extLst>
              <a:ext uri="{FF2B5EF4-FFF2-40B4-BE49-F238E27FC236}">
                <a16:creationId xmlns:a16="http://schemas.microsoft.com/office/drawing/2014/main" id="{43579812-115F-4A7F-BC27-0EE62235FC00}"/>
              </a:ext>
            </a:extLst>
          </p:cNvPr>
          <p:cNvSpPr/>
          <p:nvPr/>
        </p:nvSpPr>
        <p:spPr>
          <a:xfrm>
            <a:off x="3845075" y="3311542"/>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30" name="Rectangle: Rounded Corners 29">
            <a:extLst>
              <a:ext uri="{FF2B5EF4-FFF2-40B4-BE49-F238E27FC236}">
                <a16:creationId xmlns:a16="http://schemas.microsoft.com/office/drawing/2014/main" id="{6DA28398-2C2D-4DC2-BFDC-232313E8A9E1}"/>
              </a:ext>
            </a:extLst>
          </p:cNvPr>
          <p:cNvSpPr/>
          <p:nvPr/>
        </p:nvSpPr>
        <p:spPr>
          <a:xfrm>
            <a:off x="6638323" y="1901857"/>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31" name="Rectangle: Rounded Corners 30">
            <a:extLst>
              <a:ext uri="{FF2B5EF4-FFF2-40B4-BE49-F238E27FC236}">
                <a16:creationId xmlns:a16="http://schemas.microsoft.com/office/drawing/2014/main" id="{52A4357C-5381-4B64-810E-05CF7949FD13}"/>
              </a:ext>
            </a:extLst>
          </p:cNvPr>
          <p:cNvSpPr/>
          <p:nvPr/>
        </p:nvSpPr>
        <p:spPr>
          <a:xfrm>
            <a:off x="6662649" y="2524002"/>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Dashboard, Notification &amp; Alert Report, </a:t>
            </a:r>
            <a:r>
              <a:rPr lang="nl-NL" sz="1050" dirty="0" err="1">
                <a:solidFill>
                  <a:schemeClr val="accent2">
                    <a:lumMod val="75000"/>
                  </a:schemeClr>
                </a:solidFill>
              </a:rPr>
              <a:t>Visualization</a:t>
            </a:r>
            <a:r>
              <a:rPr lang="nl-NL" sz="1050" dirty="0">
                <a:solidFill>
                  <a:schemeClr val="accent2">
                    <a:lumMod val="75000"/>
                  </a:schemeClr>
                </a:solidFill>
              </a:rPr>
              <a:t>, </a:t>
            </a:r>
            <a:r>
              <a:rPr lang="nl-NL" sz="1000" dirty="0" err="1">
                <a:solidFill>
                  <a:schemeClr val="accent2">
                    <a:lumMod val="75000"/>
                  </a:schemeClr>
                </a:solidFill>
              </a:rPr>
              <a:t>Gamification</a:t>
            </a:r>
            <a:r>
              <a:rPr lang="nl-NL" sz="1000" dirty="0">
                <a:solidFill>
                  <a:schemeClr val="accent2">
                    <a:lumMod val="75000"/>
                  </a:schemeClr>
                </a:solidFill>
              </a:rPr>
              <a:t>, Data Explorer</a:t>
            </a:r>
            <a:endParaRPr lang="en-NL" sz="1050" dirty="0">
              <a:solidFill>
                <a:schemeClr val="accent2">
                  <a:lumMod val="75000"/>
                </a:schemeClr>
              </a:solidFill>
            </a:endParaRPr>
          </a:p>
        </p:txBody>
      </p:sp>
      <p:sp>
        <p:nvSpPr>
          <p:cNvPr id="32" name="Rectangle: Rounded Corners 31">
            <a:extLst>
              <a:ext uri="{FF2B5EF4-FFF2-40B4-BE49-F238E27FC236}">
                <a16:creationId xmlns:a16="http://schemas.microsoft.com/office/drawing/2014/main" id="{C9AF6F46-0124-4566-8FB5-382E113A2264}"/>
              </a:ext>
            </a:extLst>
          </p:cNvPr>
          <p:cNvSpPr/>
          <p:nvPr/>
        </p:nvSpPr>
        <p:spPr>
          <a:xfrm>
            <a:off x="6662650" y="3156919"/>
            <a:ext cx="1819197" cy="4005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Business </a:t>
            </a:r>
            <a:r>
              <a:rPr lang="nl-NL" sz="1200" dirty="0" err="1">
                <a:solidFill>
                  <a:schemeClr val="accent2">
                    <a:lumMod val="75000"/>
                  </a:schemeClr>
                </a:solidFill>
              </a:rPr>
              <a:t>insight</a:t>
            </a:r>
            <a:r>
              <a:rPr lang="nl-NL" sz="1200" dirty="0">
                <a:solidFill>
                  <a:schemeClr val="accent2">
                    <a:lumMod val="75000"/>
                  </a:schemeClr>
                </a:solidFill>
              </a:rPr>
              <a:t>: </a:t>
            </a:r>
            <a:r>
              <a:rPr lang="nl-NL" sz="1200" dirty="0" err="1">
                <a:solidFill>
                  <a:schemeClr val="accent2">
                    <a:lumMod val="75000"/>
                  </a:schemeClr>
                </a:solidFill>
              </a:rPr>
              <a:t>what</a:t>
            </a:r>
            <a:r>
              <a:rPr lang="nl-NL" sz="1200" dirty="0">
                <a:solidFill>
                  <a:schemeClr val="accent2">
                    <a:lumMod val="75000"/>
                  </a:schemeClr>
                </a:solidFill>
              </a:rPr>
              <a:t>, </a:t>
            </a:r>
            <a:r>
              <a:rPr lang="nl-NL" sz="1200" dirty="0" err="1">
                <a:solidFill>
                  <a:schemeClr val="accent2">
                    <a:lumMod val="75000"/>
                  </a:schemeClr>
                </a:solidFill>
              </a:rPr>
              <a:t>when</a:t>
            </a:r>
            <a:r>
              <a:rPr lang="nl-NL" sz="1200" dirty="0">
                <a:solidFill>
                  <a:schemeClr val="accent2">
                    <a:lumMod val="75000"/>
                  </a:schemeClr>
                </a:solidFill>
              </a:rPr>
              <a:t>, </a:t>
            </a:r>
            <a:r>
              <a:rPr lang="nl-NL" sz="1200" dirty="0" err="1">
                <a:solidFill>
                  <a:schemeClr val="accent2">
                    <a:lumMod val="75000"/>
                  </a:schemeClr>
                </a:solidFill>
              </a:rPr>
              <a:t>who</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a:t>
            </a:r>
            <a:r>
              <a:rPr lang="nl-NL" sz="1200" dirty="0" err="1">
                <a:solidFill>
                  <a:schemeClr val="accent2">
                    <a:lumMod val="75000"/>
                  </a:schemeClr>
                </a:solidFill>
              </a:rPr>
              <a:t>why</a:t>
            </a:r>
            <a:endParaRPr lang="en-NL" sz="1200" dirty="0">
              <a:solidFill>
                <a:schemeClr val="accent2">
                  <a:lumMod val="75000"/>
                </a:schemeClr>
              </a:solidFill>
            </a:endParaRPr>
          </a:p>
        </p:txBody>
      </p:sp>
      <p:sp>
        <p:nvSpPr>
          <p:cNvPr id="33" name="Arrow: Right 32">
            <a:extLst>
              <a:ext uri="{FF2B5EF4-FFF2-40B4-BE49-F238E27FC236}">
                <a16:creationId xmlns:a16="http://schemas.microsoft.com/office/drawing/2014/main" id="{9E664216-A25D-445B-926D-E661A7CBFCDD}"/>
              </a:ext>
            </a:extLst>
          </p:cNvPr>
          <p:cNvSpPr/>
          <p:nvPr/>
        </p:nvSpPr>
        <p:spPr>
          <a:xfrm>
            <a:off x="5460661" y="177471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34" name="Arrow: Right 33">
            <a:extLst>
              <a:ext uri="{FF2B5EF4-FFF2-40B4-BE49-F238E27FC236}">
                <a16:creationId xmlns:a16="http://schemas.microsoft.com/office/drawing/2014/main" id="{07715F55-6358-4AE9-849E-A3ADAAF09418}"/>
              </a:ext>
            </a:extLst>
          </p:cNvPr>
          <p:cNvSpPr/>
          <p:nvPr/>
        </p:nvSpPr>
        <p:spPr>
          <a:xfrm>
            <a:off x="7961587" y="1826593"/>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35" name="Arrow: Right 34">
            <a:extLst>
              <a:ext uri="{FF2B5EF4-FFF2-40B4-BE49-F238E27FC236}">
                <a16:creationId xmlns:a16="http://schemas.microsoft.com/office/drawing/2014/main" id="{C1E9463B-19FA-4FEF-A2BA-CC0F14982A24}"/>
              </a:ext>
            </a:extLst>
          </p:cNvPr>
          <p:cNvSpPr/>
          <p:nvPr/>
        </p:nvSpPr>
        <p:spPr>
          <a:xfrm>
            <a:off x="5455910" y="2454411"/>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Business Intelligence</a:t>
            </a:r>
            <a:endParaRPr lang="en-NL" sz="1200" dirty="0"/>
          </a:p>
        </p:txBody>
      </p:sp>
      <p:sp>
        <p:nvSpPr>
          <p:cNvPr id="5" name="Speech Bubble: Rectangle 4">
            <a:extLst>
              <a:ext uri="{FF2B5EF4-FFF2-40B4-BE49-F238E27FC236}">
                <a16:creationId xmlns:a16="http://schemas.microsoft.com/office/drawing/2014/main" id="{39B9EAC2-9395-4276-848B-21FE9BAA7087}"/>
              </a:ext>
            </a:extLst>
          </p:cNvPr>
          <p:cNvSpPr/>
          <p:nvPr/>
        </p:nvSpPr>
        <p:spPr>
          <a:xfrm>
            <a:off x="720003" y="1561163"/>
            <a:ext cx="1447712"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Gather Data</a:t>
            </a:r>
          </a:p>
        </p:txBody>
      </p:sp>
      <p:sp>
        <p:nvSpPr>
          <p:cNvPr id="6" name="Speech Bubble: Rectangle 5">
            <a:extLst>
              <a:ext uri="{FF2B5EF4-FFF2-40B4-BE49-F238E27FC236}">
                <a16:creationId xmlns:a16="http://schemas.microsoft.com/office/drawing/2014/main" id="{E475D7B2-15EC-4B22-ACFF-A6CC30528EB6}"/>
              </a:ext>
            </a:extLst>
          </p:cNvPr>
          <p:cNvSpPr/>
          <p:nvPr/>
        </p:nvSpPr>
        <p:spPr>
          <a:xfrm>
            <a:off x="3107083" y="1561163"/>
            <a:ext cx="1447712"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Wrangle Data</a:t>
            </a:r>
          </a:p>
        </p:txBody>
      </p:sp>
      <p:sp>
        <p:nvSpPr>
          <p:cNvPr id="7" name="Speech Bubble: Rectangle 6">
            <a:extLst>
              <a:ext uri="{FF2B5EF4-FFF2-40B4-BE49-F238E27FC236}">
                <a16:creationId xmlns:a16="http://schemas.microsoft.com/office/drawing/2014/main" id="{ABAB3296-E981-46BF-963D-3AB31FCDAFA4}"/>
              </a:ext>
            </a:extLst>
          </p:cNvPr>
          <p:cNvSpPr/>
          <p:nvPr/>
        </p:nvSpPr>
        <p:spPr>
          <a:xfrm>
            <a:off x="5402014" y="1235675"/>
            <a:ext cx="2029287" cy="438785"/>
          </a:xfrm>
          <a:prstGeom prst="wedgeRectCallout">
            <a:avLst>
              <a:gd name="adj1" fmla="val -18371"/>
              <a:gd name="adj2" fmla="val 31063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Explore | Analyze | Visualize | Publish Data</a:t>
            </a:r>
          </a:p>
        </p:txBody>
      </p:sp>
      <p:sp>
        <p:nvSpPr>
          <p:cNvPr id="8" name="Speech Bubble: Rectangle 7">
            <a:extLst>
              <a:ext uri="{FF2B5EF4-FFF2-40B4-BE49-F238E27FC236}">
                <a16:creationId xmlns:a16="http://schemas.microsoft.com/office/drawing/2014/main" id="{0CEDA40F-A5FC-44F3-ACA3-CF586A3766B0}"/>
              </a:ext>
            </a:extLst>
          </p:cNvPr>
          <p:cNvSpPr/>
          <p:nvPr/>
        </p:nvSpPr>
        <p:spPr>
          <a:xfrm>
            <a:off x="1251465" y="3278814"/>
            <a:ext cx="1317328" cy="438785"/>
          </a:xfrm>
          <a:prstGeom prst="wedgeRectCallout">
            <a:avLst>
              <a:gd name="adj1" fmla="val 60250"/>
              <a:gd name="adj2" fmla="val -13348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Store Data</a:t>
            </a:r>
          </a:p>
        </p:txBody>
      </p:sp>
      <p:sp>
        <p:nvSpPr>
          <p:cNvPr id="40" name="Speech Bubble: Rectangle 39">
            <a:extLst>
              <a:ext uri="{FF2B5EF4-FFF2-40B4-BE49-F238E27FC236}">
                <a16:creationId xmlns:a16="http://schemas.microsoft.com/office/drawing/2014/main" id="{BB6788D6-F523-49BB-B5D4-7712DFA5B9A7}"/>
              </a:ext>
            </a:extLst>
          </p:cNvPr>
          <p:cNvSpPr/>
          <p:nvPr/>
        </p:nvSpPr>
        <p:spPr>
          <a:xfrm>
            <a:off x="4956060" y="3317284"/>
            <a:ext cx="1317328" cy="438785"/>
          </a:xfrm>
          <a:prstGeom prst="wedgeRectCallout">
            <a:avLst>
              <a:gd name="adj1" fmla="val -31225"/>
              <a:gd name="adj2" fmla="val -18195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Store Data</a:t>
            </a:r>
          </a:p>
        </p:txBody>
      </p:sp>
    </p:spTree>
    <p:extLst>
      <p:ext uri="{BB962C8B-B14F-4D97-AF65-F5344CB8AC3E}">
        <p14:creationId xmlns:p14="http://schemas.microsoft.com/office/powerpoint/2010/main" val="429117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a:xfrm>
            <a:off x="1513501" y="288000"/>
            <a:ext cx="5830497" cy="504000"/>
          </a:xfrm>
        </p:spPr>
        <p:txBody>
          <a:bodyPr/>
          <a:lstStyle/>
          <a:p>
            <a:r>
              <a:rPr lang="nl-NL" dirty="0"/>
              <a:t>[</a:t>
            </a:r>
            <a:r>
              <a:rPr lang="nl-NL" dirty="0" err="1"/>
              <a:t>examples</a:t>
            </a:r>
            <a:r>
              <a:rPr lang="nl-NL" dirty="0"/>
              <a:t> of] Technology in Data Flow</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DOAG 2020 | Data Wrangling &amp; Visualization with Jupyter Notebooks</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t>Raw</a:t>
            </a:r>
            <a:r>
              <a:rPr lang="nl-NL" sz="1100" dirty="0"/>
              <a:t>/ </a:t>
            </a:r>
            <a:r>
              <a:rPr lang="nl-NL" sz="1100" dirty="0" err="1"/>
              <a:t>Operational</a:t>
            </a:r>
            <a:r>
              <a:rPr lang="nl-NL" sz="1100" dirty="0"/>
              <a:t> Data Sources</a:t>
            </a:r>
            <a:endParaRPr lang="en-NL" sz="1100" dirty="0"/>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225581" y="20246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Warehouse</a:t>
            </a:r>
            <a:endParaRPr lang="en-NL" sz="1200" dirty="0"/>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97537" y="2508322"/>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Lake</a:t>
            </a:r>
            <a:endParaRPr lang="en-NL" sz="1200" dirty="0"/>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Pipeline</a:t>
            </a:r>
            <a:endParaRPr lang="en-NL" sz="1200" dirty="0"/>
          </a:p>
        </p:txBody>
      </p:sp>
      <p:sp>
        <p:nvSpPr>
          <p:cNvPr id="11" name="Arrow: Right 10">
            <a:extLst>
              <a:ext uri="{FF2B5EF4-FFF2-40B4-BE49-F238E27FC236}">
                <a16:creationId xmlns:a16="http://schemas.microsoft.com/office/drawing/2014/main" id="{6578317B-749F-48D6-AEA1-01D5EBF0F30D}"/>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12" name="Rectangle: Rounded Corners 11">
            <a:extLst>
              <a:ext uri="{FF2B5EF4-FFF2-40B4-BE49-F238E27FC236}">
                <a16:creationId xmlns:a16="http://schemas.microsoft.com/office/drawing/2014/main" id="{5C2FB4A9-F9A3-4BB3-B17F-B71CC6756F3A}"/>
              </a:ext>
            </a:extLst>
          </p:cNvPr>
          <p:cNvSpPr/>
          <p:nvPr/>
        </p:nvSpPr>
        <p:spPr>
          <a:xfrm>
            <a:off x="4456210" y="2349390"/>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3042400" y="3169233"/>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906897" y="3383161"/>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15" name="Rectangle: Rounded Corners 14">
            <a:extLst>
              <a:ext uri="{FF2B5EF4-FFF2-40B4-BE49-F238E27FC236}">
                <a16:creationId xmlns:a16="http://schemas.microsoft.com/office/drawing/2014/main" id="{AB14B637-6B16-4B98-A4A9-607AB72C01D1}"/>
              </a:ext>
            </a:extLst>
          </p:cNvPr>
          <p:cNvSpPr/>
          <p:nvPr/>
        </p:nvSpPr>
        <p:spPr>
          <a:xfrm>
            <a:off x="6700145" y="1973476"/>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16" name="Rectangle: Rounded Corners 15">
            <a:extLst>
              <a:ext uri="{FF2B5EF4-FFF2-40B4-BE49-F238E27FC236}">
                <a16:creationId xmlns:a16="http://schemas.microsoft.com/office/drawing/2014/main" id="{B515987B-4C90-432E-A4D8-15008CD1E461}"/>
              </a:ext>
            </a:extLst>
          </p:cNvPr>
          <p:cNvSpPr/>
          <p:nvPr/>
        </p:nvSpPr>
        <p:spPr>
          <a:xfrm>
            <a:off x="6724471" y="2595621"/>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Dashboard, Notification &amp; Alert Report, </a:t>
            </a:r>
            <a:r>
              <a:rPr lang="nl-NL" sz="1050" dirty="0" err="1">
                <a:solidFill>
                  <a:schemeClr val="accent2">
                    <a:lumMod val="75000"/>
                  </a:schemeClr>
                </a:solidFill>
              </a:rPr>
              <a:t>Visualization</a:t>
            </a:r>
            <a:r>
              <a:rPr lang="nl-NL" sz="1050" dirty="0">
                <a:solidFill>
                  <a:schemeClr val="accent2">
                    <a:lumMod val="75000"/>
                  </a:schemeClr>
                </a:solidFill>
              </a:rPr>
              <a:t>, </a:t>
            </a:r>
            <a:r>
              <a:rPr lang="nl-NL" sz="1000" dirty="0" err="1">
                <a:solidFill>
                  <a:schemeClr val="accent2">
                    <a:lumMod val="75000"/>
                  </a:schemeClr>
                </a:solidFill>
              </a:rPr>
              <a:t>Gamification</a:t>
            </a:r>
            <a:r>
              <a:rPr lang="nl-NL" sz="1000" dirty="0">
                <a:solidFill>
                  <a:schemeClr val="accent2">
                    <a:lumMod val="75000"/>
                  </a:schemeClr>
                </a:solidFill>
              </a:rPr>
              <a:t>, Data Explorer</a:t>
            </a:r>
            <a:endParaRPr lang="en-NL" sz="1050" dirty="0">
              <a:solidFill>
                <a:schemeClr val="accent2">
                  <a:lumMod val="75000"/>
                </a:schemeClr>
              </a:solidFill>
            </a:endParaRPr>
          </a:p>
        </p:txBody>
      </p:sp>
      <p:sp>
        <p:nvSpPr>
          <p:cNvPr id="17" name="Rectangle: Rounded Corners 16">
            <a:extLst>
              <a:ext uri="{FF2B5EF4-FFF2-40B4-BE49-F238E27FC236}">
                <a16:creationId xmlns:a16="http://schemas.microsoft.com/office/drawing/2014/main" id="{74DEC6E8-E2A5-4DE7-A86D-27C244843F49}"/>
              </a:ext>
            </a:extLst>
          </p:cNvPr>
          <p:cNvSpPr/>
          <p:nvPr/>
        </p:nvSpPr>
        <p:spPr>
          <a:xfrm>
            <a:off x="6724472" y="3228538"/>
            <a:ext cx="1819197" cy="4005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Business </a:t>
            </a:r>
            <a:r>
              <a:rPr lang="nl-NL" sz="1200" dirty="0" err="1">
                <a:solidFill>
                  <a:schemeClr val="accent2">
                    <a:lumMod val="75000"/>
                  </a:schemeClr>
                </a:solidFill>
              </a:rPr>
              <a:t>insight</a:t>
            </a:r>
            <a:r>
              <a:rPr lang="nl-NL" sz="1200" dirty="0">
                <a:solidFill>
                  <a:schemeClr val="accent2">
                    <a:lumMod val="75000"/>
                  </a:schemeClr>
                </a:solidFill>
              </a:rPr>
              <a:t>: </a:t>
            </a:r>
            <a:r>
              <a:rPr lang="nl-NL" sz="1200" dirty="0" err="1">
                <a:solidFill>
                  <a:schemeClr val="accent2">
                    <a:lumMod val="75000"/>
                  </a:schemeClr>
                </a:solidFill>
              </a:rPr>
              <a:t>what</a:t>
            </a:r>
            <a:r>
              <a:rPr lang="nl-NL" sz="1200" dirty="0">
                <a:solidFill>
                  <a:schemeClr val="accent2">
                    <a:lumMod val="75000"/>
                  </a:schemeClr>
                </a:solidFill>
              </a:rPr>
              <a:t>, </a:t>
            </a:r>
            <a:r>
              <a:rPr lang="nl-NL" sz="1200" dirty="0" err="1">
                <a:solidFill>
                  <a:schemeClr val="accent2">
                    <a:lumMod val="75000"/>
                  </a:schemeClr>
                </a:solidFill>
              </a:rPr>
              <a:t>when</a:t>
            </a:r>
            <a:r>
              <a:rPr lang="nl-NL" sz="1200" dirty="0">
                <a:solidFill>
                  <a:schemeClr val="accent2">
                    <a:lumMod val="75000"/>
                  </a:schemeClr>
                </a:solidFill>
              </a:rPr>
              <a:t>, </a:t>
            </a:r>
            <a:r>
              <a:rPr lang="nl-NL" sz="1200" dirty="0" err="1">
                <a:solidFill>
                  <a:schemeClr val="accent2">
                    <a:lumMod val="75000"/>
                  </a:schemeClr>
                </a:solidFill>
              </a:rPr>
              <a:t>who</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a:t>
            </a:r>
            <a:r>
              <a:rPr lang="nl-NL" sz="1200" dirty="0" err="1">
                <a:solidFill>
                  <a:schemeClr val="accent2">
                    <a:lumMod val="75000"/>
                  </a:schemeClr>
                </a:solidFill>
              </a:rPr>
              <a:t>why</a:t>
            </a:r>
            <a:endParaRPr lang="en-NL" sz="1200" dirty="0">
              <a:solidFill>
                <a:schemeClr val="accent2">
                  <a:lumMod val="75000"/>
                </a:schemeClr>
              </a:solidFill>
            </a:endParaRPr>
          </a:p>
        </p:txBody>
      </p:sp>
      <p:sp>
        <p:nvSpPr>
          <p:cNvPr id="18" name="Arrow: Right 17">
            <a:extLst>
              <a:ext uri="{FF2B5EF4-FFF2-40B4-BE49-F238E27FC236}">
                <a16:creationId xmlns:a16="http://schemas.microsoft.com/office/drawing/2014/main" id="{A05EAC26-F26C-495C-B45C-928CE12DA79D}"/>
              </a:ext>
            </a:extLst>
          </p:cNvPr>
          <p:cNvSpPr/>
          <p:nvPr/>
        </p:nvSpPr>
        <p:spPr>
          <a:xfrm>
            <a:off x="5522483" y="1846333"/>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19" name="Arrow: Right 18">
            <a:extLst>
              <a:ext uri="{FF2B5EF4-FFF2-40B4-BE49-F238E27FC236}">
                <a16:creationId xmlns:a16="http://schemas.microsoft.com/office/drawing/2014/main" id="{B511F96C-A13F-41FD-A270-9BC6693E792F}"/>
              </a:ext>
            </a:extLst>
          </p:cNvPr>
          <p:cNvSpPr/>
          <p:nvPr/>
        </p:nvSpPr>
        <p:spPr>
          <a:xfrm>
            <a:off x="8023409" y="1898212"/>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20" name="Arrow: Right 19">
            <a:extLst>
              <a:ext uri="{FF2B5EF4-FFF2-40B4-BE49-F238E27FC236}">
                <a16:creationId xmlns:a16="http://schemas.microsoft.com/office/drawing/2014/main" id="{EEFD44DE-AB3C-4C0B-8512-FC2BDC3DF42F}"/>
              </a:ext>
            </a:extLst>
          </p:cNvPr>
          <p:cNvSpPr/>
          <p:nvPr/>
        </p:nvSpPr>
        <p:spPr>
          <a:xfrm>
            <a:off x="5517732" y="2526030"/>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Business Intelligence</a:t>
            </a:r>
            <a:endParaRPr lang="en-NL" sz="1200" dirty="0"/>
          </a:p>
        </p:txBody>
      </p:sp>
      <p:sp>
        <p:nvSpPr>
          <p:cNvPr id="22" name="Speech Bubble: Rectangle 21">
            <a:extLst>
              <a:ext uri="{FF2B5EF4-FFF2-40B4-BE49-F238E27FC236}">
                <a16:creationId xmlns:a16="http://schemas.microsoft.com/office/drawing/2014/main" id="{A0EE858F-5EB0-405C-856C-F87FB3473D86}"/>
              </a:ext>
            </a:extLst>
          </p:cNvPr>
          <p:cNvSpPr/>
          <p:nvPr/>
        </p:nvSpPr>
        <p:spPr>
          <a:xfrm>
            <a:off x="2271301" y="693097"/>
            <a:ext cx="3246431" cy="1153236"/>
          </a:xfrm>
          <a:prstGeom prst="wedgeRectCallout">
            <a:avLst>
              <a:gd name="adj1" fmla="val -20518"/>
              <a:gd name="adj2" fmla="val 71438"/>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900" dirty="0"/>
              <a:t>Oracle </a:t>
            </a:r>
            <a:r>
              <a:rPr lang="nl-NL" sz="900" dirty="0" err="1"/>
              <a:t>Autonomous</a:t>
            </a:r>
            <a:r>
              <a:rPr lang="nl-NL" sz="900" dirty="0"/>
              <a:t> Datawarehouse Cloud, AWS </a:t>
            </a:r>
            <a:r>
              <a:rPr lang="nl-NL" sz="900" dirty="0" err="1"/>
              <a:t>RedShift</a:t>
            </a:r>
            <a:r>
              <a:rPr lang="nl-NL" sz="900" dirty="0"/>
              <a:t>, Google </a:t>
            </a:r>
            <a:r>
              <a:rPr lang="nl-NL" sz="900" dirty="0" err="1"/>
              <a:t>BigData</a:t>
            </a:r>
            <a:r>
              <a:rPr lang="nl-NL" sz="900" dirty="0"/>
              <a:t>, </a:t>
            </a:r>
            <a:r>
              <a:rPr lang="nl-NL" sz="900" dirty="0" err="1"/>
              <a:t>Azure</a:t>
            </a:r>
            <a:r>
              <a:rPr lang="nl-NL" sz="900" dirty="0"/>
              <a:t> SQL Data Warehouse, </a:t>
            </a:r>
            <a:r>
              <a:rPr lang="nl-NL" sz="900" dirty="0" err="1"/>
              <a:t>Azure</a:t>
            </a:r>
            <a:r>
              <a:rPr lang="nl-NL" sz="900" dirty="0"/>
              <a:t> Data Lake Store, Oracle Database</a:t>
            </a:r>
          </a:p>
          <a:p>
            <a:r>
              <a:rPr lang="nl-NL" sz="900" dirty="0" err="1"/>
              <a:t>Azure</a:t>
            </a:r>
            <a:r>
              <a:rPr lang="nl-NL" sz="900" dirty="0"/>
              <a:t> </a:t>
            </a:r>
            <a:r>
              <a:rPr lang="nl-NL" sz="900" dirty="0" err="1"/>
              <a:t>Cosmos</a:t>
            </a:r>
            <a:r>
              <a:rPr lang="nl-NL" sz="900" dirty="0"/>
              <a:t> DB, </a:t>
            </a:r>
            <a:r>
              <a:rPr lang="nl-NL" sz="900" dirty="0" err="1"/>
              <a:t>Elastic</a:t>
            </a:r>
            <a:r>
              <a:rPr lang="nl-NL" sz="900" dirty="0"/>
              <a:t> Stack, </a:t>
            </a:r>
            <a:r>
              <a:rPr lang="nl-NL" sz="900" dirty="0" err="1"/>
              <a:t>MongoDB,InfluxDB</a:t>
            </a:r>
            <a:r>
              <a:rPr lang="nl-NL" sz="900" dirty="0"/>
              <a:t>, Cassandra, AWS </a:t>
            </a:r>
            <a:r>
              <a:rPr lang="nl-NL" sz="900" dirty="0" err="1"/>
              <a:t>DynamoDB</a:t>
            </a:r>
            <a:r>
              <a:rPr lang="nl-NL" sz="900" dirty="0"/>
              <a:t>, Excel</a:t>
            </a:r>
          </a:p>
          <a:p>
            <a:r>
              <a:rPr lang="nl-NL" sz="900" dirty="0" err="1"/>
              <a:t>Hadoop</a:t>
            </a:r>
            <a:r>
              <a:rPr lang="nl-NL" sz="900" dirty="0"/>
              <a:t>, </a:t>
            </a:r>
            <a:r>
              <a:rPr lang="nl-NL" sz="900" dirty="0" err="1"/>
              <a:t>Kafka</a:t>
            </a:r>
            <a:r>
              <a:rPr lang="nl-NL" sz="900" dirty="0"/>
              <a:t>, Oracle </a:t>
            </a:r>
            <a:r>
              <a:rPr lang="nl-NL" sz="900" dirty="0" err="1"/>
              <a:t>BigData</a:t>
            </a:r>
            <a:r>
              <a:rPr lang="nl-NL" sz="900" dirty="0"/>
              <a:t> Cloud</a:t>
            </a:r>
          </a:p>
          <a:p>
            <a:r>
              <a:rPr lang="nl-NL" sz="900" dirty="0"/>
              <a:t>AWS S3,  Oracle Storage, OneDrive, Google Storage</a:t>
            </a:r>
            <a:endParaRPr lang="en-NL" sz="900" dirty="0"/>
          </a:p>
        </p:txBody>
      </p:sp>
      <p:sp>
        <p:nvSpPr>
          <p:cNvPr id="23" name="Speech Bubble: Rectangle 22">
            <a:extLst>
              <a:ext uri="{FF2B5EF4-FFF2-40B4-BE49-F238E27FC236}">
                <a16:creationId xmlns:a16="http://schemas.microsoft.com/office/drawing/2014/main" id="{14AB4D56-0346-475B-A077-67D0AE2B1FF2}"/>
              </a:ext>
            </a:extLst>
          </p:cNvPr>
          <p:cNvSpPr/>
          <p:nvPr/>
        </p:nvSpPr>
        <p:spPr>
          <a:xfrm>
            <a:off x="140648" y="3464822"/>
            <a:ext cx="2653462" cy="1429448"/>
          </a:xfrm>
          <a:prstGeom prst="wedgeRectCallout">
            <a:avLst>
              <a:gd name="adj1" fmla="val 935"/>
              <a:gd name="adj2" fmla="val -9484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900" dirty="0"/>
              <a:t>SQL, Java, Python, Node JS, </a:t>
            </a:r>
            <a:r>
              <a:rPr lang="nl-NL" sz="900" dirty="0" err="1"/>
              <a:t>JupyterLab</a:t>
            </a:r>
            <a:r>
              <a:rPr lang="nl-NL" sz="900" dirty="0"/>
              <a:t> Notebooks</a:t>
            </a:r>
          </a:p>
          <a:p>
            <a:r>
              <a:rPr lang="nl-NL" sz="900" dirty="0"/>
              <a:t>SQL Developer, Apache </a:t>
            </a:r>
            <a:r>
              <a:rPr lang="nl-NL" sz="900" dirty="0" err="1"/>
              <a:t>Spark</a:t>
            </a:r>
            <a:r>
              <a:rPr lang="nl-NL" sz="900" dirty="0"/>
              <a:t>, </a:t>
            </a:r>
            <a:r>
              <a:rPr lang="nl-NL" sz="900" dirty="0" err="1"/>
              <a:t>Drill</a:t>
            </a:r>
            <a:r>
              <a:rPr lang="nl-NL" sz="900" dirty="0"/>
              <a:t>, Flink</a:t>
            </a:r>
          </a:p>
          <a:p>
            <a:r>
              <a:rPr lang="nl-NL" sz="900" dirty="0"/>
              <a:t>OCI Data Integration, Oracle Integration Cloud &amp; Cloud Adapters</a:t>
            </a:r>
          </a:p>
          <a:p>
            <a:r>
              <a:rPr lang="nl-NL" sz="900" dirty="0" err="1"/>
              <a:t>Kafka</a:t>
            </a:r>
            <a:r>
              <a:rPr lang="nl-NL" sz="900" dirty="0"/>
              <a:t>, </a:t>
            </a:r>
            <a:r>
              <a:rPr lang="nl-NL" sz="900" dirty="0" err="1"/>
              <a:t>Connectors</a:t>
            </a:r>
            <a:r>
              <a:rPr lang="nl-NL" sz="900" dirty="0"/>
              <a:t>, KSQL &amp; Streams </a:t>
            </a:r>
            <a:r>
              <a:rPr lang="nl-NL" sz="900" dirty="0" err="1"/>
              <a:t>Debezium</a:t>
            </a:r>
            <a:endParaRPr lang="nl-NL" sz="900" dirty="0"/>
          </a:p>
          <a:p>
            <a:r>
              <a:rPr lang="nl-NL" sz="900" dirty="0" err="1"/>
              <a:t>Azure</a:t>
            </a:r>
            <a:r>
              <a:rPr lang="nl-NL" sz="900" dirty="0"/>
              <a:t> </a:t>
            </a:r>
            <a:r>
              <a:rPr lang="nl-NL" sz="900" dirty="0" err="1"/>
              <a:t>EventHubs</a:t>
            </a:r>
            <a:r>
              <a:rPr lang="nl-NL" sz="900" dirty="0"/>
              <a:t>, </a:t>
            </a:r>
            <a:r>
              <a:rPr lang="nl-NL" sz="900" dirty="0" err="1"/>
              <a:t>Azure</a:t>
            </a:r>
            <a:r>
              <a:rPr lang="nl-NL" sz="900" dirty="0"/>
              <a:t> Data </a:t>
            </a:r>
            <a:r>
              <a:rPr lang="nl-NL" sz="900" dirty="0" err="1"/>
              <a:t>Factory</a:t>
            </a:r>
            <a:endParaRPr lang="nl-NL" sz="900" dirty="0"/>
          </a:p>
          <a:p>
            <a:r>
              <a:rPr lang="nl-NL" sz="900" dirty="0"/>
              <a:t>AWS </a:t>
            </a:r>
            <a:r>
              <a:rPr lang="nl-NL" sz="900" dirty="0" err="1"/>
              <a:t>Lambda</a:t>
            </a:r>
            <a:r>
              <a:rPr lang="nl-NL" sz="900" dirty="0"/>
              <a:t>, SQS, SNS, </a:t>
            </a:r>
            <a:r>
              <a:rPr lang="nl-NL" sz="900" dirty="0" err="1"/>
              <a:t>Glue</a:t>
            </a:r>
            <a:r>
              <a:rPr lang="nl-NL" sz="900" dirty="0"/>
              <a:t>, </a:t>
            </a:r>
            <a:r>
              <a:rPr lang="nl-NL" sz="900" dirty="0" err="1"/>
              <a:t>Kinesis</a:t>
            </a:r>
            <a:r>
              <a:rPr lang="nl-NL" sz="900" dirty="0"/>
              <a:t>, Step </a:t>
            </a:r>
            <a:r>
              <a:rPr lang="nl-NL" sz="900" dirty="0" err="1"/>
              <a:t>Functions</a:t>
            </a:r>
            <a:endParaRPr lang="en-NL" sz="900" dirty="0"/>
          </a:p>
        </p:txBody>
      </p:sp>
      <p:sp>
        <p:nvSpPr>
          <p:cNvPr id="24" name="Speech Bubble: Rectangle 23">
            <a:extLst>
              <a:ext uri="{FF2B5EF4-FFF2-40B4-BE49-F238E27FC236}">
                <a16:creationId xmlns:a16="http://schemas.microsoft.com/office/drawing/2014/main" id="{EFDE23F5-A1D2-4FFB-8309-568F1CCC404F}"/>
              </a:ext>
            </a:extLst>
          </p:cNvPr>
          <p:cNvSpPr/>
          <p:nvPr/>
        </p:nvSpPr>
        <p:spPr>
          <a:xfrm>
            <a:off x="2991333" y="3337153"/>
            <a:ext cx="2228367" cy="1487204"/>
          </a:xfrm>
          <a:prstGeom prst="wedgeRectCallout">
            <a:avLst>
              <a:gd name="adj1" fmla="val -13998"/>
              <a:gd name="adj2" fmla="val -90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900" dirty="0" err="1"/>
              <a:t>JupyterLab</a:t>
            </a:r>
            <a:r>
              <a:rPr lang="nl-NL" sz="900" dirty="0"/>
              <a:t> Notebooks, Python, Apache </a:t>
            </a:r>
            <a:r>
              <a:rPr lang="nl-NL" sz="900" dirty="0" err="1"/>
              <a:t>Spark</a:t>
            </a:r>
            <a:r>
              <a:rPr lang="nl-NL" sz="900" dirty="0"/>
              <a:t>, Java, R, Apache Zeppelin</a:t>
            </a:r>
          </a:p>
          <a:p>
            <a:r>
              <a:rPr lang="nl-NL" sz="900" dirty="0"/>
              <a:t>SQL &amp; PL/SQL, SQL Developer</a:t>
            </a:r>
          </a:p>
          <a:p>
            <a:r>
              <a:rPr lang="nl-NL" sz="900" dirty="0"/>
              <a:t>SPARQL Oracle Analytics Cloud, Oracle Big Data SQL, Oracle Data Integration (OCI) , Google Cloud </a:t>
            </a:r>
            <a:r>
              <a:rPr lang="nl-NL" sz="900" dirty="0" err="1"/>
              <a:t>DataPrep</a:t>
            </a:r>
            <a:r>
              <a:rPr lang="nl-NL" sz="900" dirty="0"/>
              <a:t>, </a:t>
            </a:r>
            <a:r>
              <a:rPr lang="nl-NL" sz="900" dirty="0" err="1"/>
              <a:t>Azure</a:t>
            </a:r>
            <a:r>
              <a:rPr lang="nl-NL" sz="900" dirty="0"/>
              <a:t> </a:t>
            </a:r>
            <a:r>
              <a:rPr lang="nl-NL" sz="900" dirty="0" err="1"/>
              <a:t>Wrangler</a:t>
            </a:r>
            <a:r>
              <a:rPr lang="nl-NL" sz="900" dirty="0"/>
              <a:t> (</a:t>
            </a:r>
            <a:r>
              <a:rPr lang="nl-NL" sz="900" dirty="0" err="1"/>
              <a:t>Trifacta</a:t>
            </a:r>
            <a:r>
              <a:rPr lang="nl-NL" sz="900" dirty="0"/>
              <a:t> </a:t>
            </a:r>
            <a:r>
              <a:rPr lang="nl-NL" sz="900" dirty="0" err="1"/>
              <a:t>Wrangler</a:t>
            </a:r>
            <a:r>
              <a:rPr lang="nl-NL" sz="900" dirty="0"/>
              <a:t>) , Google </a:t>
            </a:r>
            <a:r>
              <a:rPr lang="nl-NL" sz="900" dirty="0" err="1"/>
              <a:t>BigQuery</a:t>
            </a:r>
            <a:endParaRPr lang="nl-NL" sz="900" dirty="0"/>
          </a:p>
          <a:p>
            <a:r>
              <a:rPr lang="nl-NL" sz="900" dirty="0"/>
              <a:t>Excel, </a:t>
            </a:r>
            <a:r>
              <a:rPr lang="nl-NL" sz="900" dirty="0" err="1"/>
              <a:t>csvkit</a:t>
            </a:r>
            <a:r>
              <a:rPr lang="nl-NL" sz="900" dirty="0"/>
              <a:t>, </a:t>
            </a:r>
            <a:r>
              <a:rPr lang="nl-NL" sz="900" dirty="0" err="1"/>
              <a:t>Pentaho</a:t>
            </a:r>
            <a:endParaRPr lang="nl-NL" sz="900" dirty="0"/>
          </a:p>
        </p:txBody>
      </p:sp>
      <p:sp>
        <p:nvSpPr>
          <p:cNvPr id="25" name="Speech Bubble: Rectangle 24">
            <a:extLst>
              <a:ext uri="{FF2B5EF4-FFF2-40B4-BE49-F238E27FC236}">
                <a16:creationId xmlns:a16="http://schemas.microsoft.com/office/drawing/2014/main" id="{511EF335-BE9D-4A41-A333-79A89F3EB214}"/>
              </a:ext>
            </a:extLst>
          </p:cNvPr>
          <p:cNvSpPr/>
          <p:nvPr/>
        </p:nvSpPr>
        <p:spPr>
          <a:xfrm>
            <a:off x="5538953" y="3454498"/>
            <a:ext cx="2228367" cy="1429447"/>
          </a:xfrm>
          <a:prstGeom prst="wedgeRectCallout">
            <a:avLst>
              <a:gd name="adj1" fmla="val -13314"/>
              <a:gd name="adj2" fmla="val -67518"/>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900" dirty="0"/>
              <a:t>d3.js, </a:t>
            </a:r>
            <a:r>
              <a:rPr lang="nl-NL" sz="900" dirty="0" err="1"/>
              <a:t>React</a:t>
            </a:r>
            <a:r>
              <a:rPr lang="nl-NL" sz="900" dirty="0"/>
              <a:t> D3, SVG</a:t>
            </a:r>
          </a:p>
          <a:p>
            <a:r>
              <a:rPr lang="nl-NL" sz="900" dirty="0"/>
              <a:t>Oracle Analytics Cloud, </a:t>
            </a:r>
            <a:r>
              <a:rPr lang="nl-NL" sz="900" dirty="0" err="1"/>
              <a:t>JupyterLab</a:t>
            </a:r>
            <a:r>
              <a:rPr lang="nl-NL" sz="900" dirty="0"/>
              <a:t> Notebooks, Excel, SQL Developer, Oracle APEX</a:t>
            </a:r>
          </a:p>
          <a:p>
            <a:r>
              <a:rPr lang="nl-NL" sz="900" dirty="0" err="1"/>
              <a:t>Pentaho</a:t>
            </a:r>
            <a:r>
              <a:rPr lang="nl-NL" sz="900" dirty="0"/>
              <a:t>, </a:t>
            </a:r>
            <a:r>
              <a:rPr lang="nl-NL" sz="900" dirty="0" err="1"/>
              <a:t>OpenStreetMap</a:t>
            </a:r>
            <a:endParaRPr lang="nl-NL" sz="900" dirty="0"/>
          </a:p>
          <a:p>
            <a:r>
              <a:rPr lang="nl-NL" sz="900" dirty="0" err="1"/>
              <a:t>Azure</a:t>
            </a:r>
            <a:r>
              <a:rPr lang="nl-NL" sz="900" dirty="0"/>
              <a:t> </a:t>
            </a:r>
            <a:r>
              <a:rPr lang="nl-NL" sz="900" dirty="0" err="1"/>
              <a:t>PowerBI</a:t>
            </a:r>
            <a:r>
              <a:rPr lang="nl-NL" sz="900" dirty="0"/>
              <a:t>, AWS </a:t>
            </a:r>
            <a:r>
              <a:rPr lang="nl-NL" sz="900" dirty="0" err="1"/>
              <a:t>QuickSight</a:t>
            </a:r>
            <a:endParaRPr lang="nl-NL" sz="900" dirty="0"/>
          </a:p>
          <a:p>
            <a:r>
              <a:rPr lang="nl-NL" sz="900" dirty="0"/>
              <a:t>Tableau, </a:t>
            </a:r>
            <a:r>
              <a:rPr lang="nl-NL" sz="900" dirty="0" err="1"/>
              <a:t>Qlik</a:t>
            </a:r>
            <a:r>
              <a:rPr lang="nl-NL" sz="900" dirty="0"/>
              <a:t>, </a:t>
            </a:r>
            <a:r>
              <a:rPr lang="nl-NL" sz="900" dirty="0" err="1"/>
              <a:t>Looker</a:t>
            </a:r>
            <a:r>
              <a:rPr lang="nl-NL" sz="900" dirty="0"/>
              <a:t>, </a:t>
            </a:r>
          </a:p>
          <a:p>
            <a:r>
              <a:rPr lang="nl-NL" sz="900" dirty="0"/>
              <a:t>SAP Analytics (Business </a:t>
            </a:r>
            <a:r>
              <a:rPr lang="nl-NL" sz="900" dirty="0" err="1"/>
              <a:t>Objects</a:t>
            </a:r>
            <a:r>
              <a:rPr lang="nl-NL" sz="900" dirty="0"/>
              <a:t>), IBM </a:t>
            </a:r>
            <a:r>
              <a:rPr lang="nl-NL" sz="900" dirty="0" err="1"/>
              <a:t>Cognos</a:t>
            </a:r>
            <a:r>
              <a:rPr lang="nl-NL" sz="900" dirty="0"/>
              <a:t>, SAS, </a:t>
            </a:r>
            <a:r>
              <a:rPr lang="nl-NL" sz="900" dirty="0" err="1"/>
              <a:t>Tibco</a:t>
            </a:r>
            <a:r>
              <a:rPr lang="nl-NL" sz="900" dirty="0"/>
              <a:t> </a:t>
            </a:r>
            <a:r>
              <a:rPr lang="nl-NL" sz="900" dirty="0" err="1"/>
              <a:t>JasperSoft</a:t>
            </a:r>
            <a:endParaRPr lang="nl-NL" sz="900" dirty="0"/>
          </a:p>
          <a:p>
            <a:r>
              <a:rPr lang="nl-NL" sz="900" dirty="0" err="1"/>
              <a:t>Kibana</a:t>
            </a:r>
            <a:r>
              <a:rPr lang="nl-NL" sz="900" dirty="0"/>
              <a:t>, </a:t>
            </a:r>
            <a:r>
              <a:rPr lang="nl-NL" sz="900" dirty="0" err="1"/>
              <a:t>Grafana</a:t>
            </a:r>
            <a:endParaRPr lang="nl-NL" sz="900" dirty="0"/>
          </a:p>
        </p:txBody>
      </p:sp>
      <p:sp>
        <p:nvSpPr>
          <p:cNvPr id="26" name="Speech Bubble: Rectangle 25">
            <a:extLst>
              <a:ext uri="{FF2B5EF4-FFF2-40B4-BE49-F238E27FC236}">
                <a16:creationId xmlns:a16="http://schemas.microsoft.com/office/drawing/2014/main" id="{03955AD2-7A96-40D6-A836-E460742D3EBF}"/>
              </a:ext>
            </a:extLst>
          </p:cNvPr>
          <p:cNvSpPr/>
          <p:nvPr/>
        </p:nvSpPr>
        <p:spPr>
          <a:xfrm>
            <a:off x="5897571" y="144780"/>
            <a:ext cx="2997726" cy="1627353"/>
          </a:xfrm>
          <a:prstGeom prst="wedgeRectCallout">
            <a:avLst>
              <a:gd name="adj1" fmla="val -34807"/>
              <a:gd name="adj2" fmla="val 71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nl-NL" sz="900" dirty="0"/>
              <a:t>Python, R, Apache </a:t>
            </a:r>
            <a:r>
              <a:rPr lang="nl-NL" sz="900" dirty="0" err="1"/>
              <a:t>Spark</a:t>
            </a:r>
            <a:r>
              <a:rPr lang="nl-NL" sz="900" dirty="0"/>
              <a:t>, SQL &amp; PL/SQL</a:t>
            </a:r>
          </a:p>
          <a:p>
            <a:pPr algn="r"/>
            <a:r>
              <a:rPr lang="nl-NL" sz="900" dirty="0" err="1"/>
              <a:t>JupyterLab</a:t>
            </a:r>
            <a:r>
              <a:rPr lang="nl-NL" sz="900" dirty="0"/>
              <a:t> Notebooks, Apache Zeppelin</a:t>
            </a:r>
          </a:p>
          <a:p>
            <a:pPr algn="r"/>
            <a:r>
              <a:rPr lang="nl-NL" sz="900" dirty="0" err="1"/>
              <a:t>NumPy</a:t>
            </a:r>
            <a:r>
              <a:rPr lang="nl-NL" sz="900" dirty="0"/>
              <a:t>, </a:t>
            </a:r>
            <a:r>
              <a:rPr lang="nl-NL" sz="900" dirty="0" err="1"/>
              <a:t>SciPy</a:t>
            </a:r>
            <a:r>
              <a:rPr lang="nl-NL" sz="900" dirty="0"/>
              <a:t>, </a:t>
            </a:r>
            <a:r>
              <a:rPr lang="nl-NL" sz="900" dirty="0" err="1"/>
              <a:t>SciKit-learn</a:t>
            </a:r>
            <a:r>
              <a:rPr lang="nl-NL" sz="900" dirty="0"/>
              <a:t>, </a:t>
            </a:r>
            <a:r>
              <a:rPr lang="nl-NL" sz="900" dirty="0" err="1"/>
              <a:t>Pandas</a:t>
            </a:r>
            <a:r>
              <a:rPr lang="nl-NL" sz="900" dirty="0"/>
              <a:t>, </a:t>
            </a:r>
            <a:r>
              <a:rPr lang="nl-NL" sz="900" dirty="0" err="1"/>
              <a:t>Bokeh</a:t>
            </a:r>
            <a:r>
              <a:rPr lang="nl-NL" sz="900" dirty="0"/>
              <a:t>, </a:t>
            </a:r>
            <a:r>
              <a:rPr lang="nl-NL" sz="900" dirty="0" err="1"/>
              <a:t>Plotly</a:t>
            </a:r>
            <a:r>
              <a:rPr lang="nl-NL" sz="900" dirty="0"/>
              <a:t>, </a:t>
            </a:r>
            <a:r>
              <a:rPr lang="nl-NL" sz="900" dirty="0" err="1"/>
              <a:t>Matplotlib</a:t>
            </a:r>
            <a:r>
              <a:rPr lang="nl-NL" sz="900" dirty="0"/>
              <a:t>, NLTK, </a:t>
            </a:r>
            <a:r>
              <a:rPr lang="nl-NL" sz="900" dirty="0" err="1"/>
              <a:t>Keras</a:t>
            </a:r>
            <a:r>
              <a:rPr lang="nl-NL" sz="900" dirty="0"/>
              <a:t>, </a:t>
            </a:r>
            <a:r>
              <a:rPr lang="nl-NL" sz="900" dirty="0" err="1"/>
              <a:t>TensorFlow</a:t>
            </a:r>
            <a:r>
              <a:rPr lang="nl-NL" sz="900" dirty="0"/>
              <a:t>, </a:t>
            </a:r>
            <a:r>
              <a:rPr lang="nl-NL" sz="900" dirty="0" err="1"/>
              <a:t>PyTorch</a:t>
            </a:r>
            <a:r>
              <a:rPr lang="nl-NL" sz="900" dirty="0"/>
              <a:t>, </a:t>
            </a:r>
            <a:r>
              <a:rPr lang="nl-NL" sz="900" dirty="0" err="1"/>
              <a:t>MXNet</a:t>
            </a:r>
            <a:r>
              <a:rPr lang="nl-NL" sz="900" dirty="0"/>
              <a:t>, </a:t>
            </a:r>
            <a:r>
              <a:rPr lang="nl-NL" sz="900" dirty="0" err="1"/>
              <a:t>Caffe</a:t>
            </a:r>
            <a:r>
              <a:rPr lang="nl-NL" sz="900" dirty="0"/>
              <a:t>, </a:t>
            </a:r>
            <a:r>
              <a:rPr lang="nl-NL" sz="900" dirty="0" err="1"/>
              <a:t>Theano</a:t>
            </a:r>
            <a:endParaRPr lang="nl-NL" sz="900" dirty="0"/>
          </a:p>
          <a:p>
            <a:pPr algn="r"/>
            <a:r>
              <a:rPr lang="nl-NL" sz="900" dirty="0"/>
              <a:t>Oracle Analytics Cloud, Oracle Data </a:t>
            </a:r>
            <a:r>
              <a:rPr lang="nl-NL" sz="900" dirty="0" err="1"/>
              <a:t>Science</a:t>
            </a:r>
            <a:r>
              <a:rPr lang="nl-NL" sz="900" dirty="0"/>
              <a:t> Platform, Oracle </a:t>
            </a:r>
            <a:r>
              <a:rPr lang="nl-NL" sz="900" dirty="0" err="1"/>
              <a:t>Autonomous</a:t>
            </a:r>
            <a:r>
              <a:rPr lang="nl-NL" sz="900" dirty="0"/>
              <a:t> Datawarehouse Cloud</a:t>
            </a:r>
          </a:p>
          <a:p>
            <a:pPr algn="r"/>
            <a:r>
              <a:rPr lang="nl-NL" sz="900" dirty="0" err="1"/>
              <a:t>AutoKeras</a:t>
            </a:r>
            <a:r>
              <a:rPr lang="nl-NL" sz="900" dirty="0"/>
              <a:t> AWS </a:t>
            </a:r>
            <a:r>
              <a:rPr lang="nl-NL" sz="900" dirty="0" err="1"/>
              <a:t>SageMaker</a:t>
            </a:r>
            <a:r>
              <a:rPr lang="nl-NL" sz="900" dirty="0"/>
              <a:t>, Google AI Platform, Google </a:t>
            </a:r>
            <a:r>
              <a:rPr lang="nl-NL" sz="900" dirty="0" err="1"/>
              <a:t>AutoML</a:t>
            </a:r>
            <a:r>
              <a:rPr lang="nl-NL" sz="900" dirty="0"/>
              <a:t>, </a:t>
            </a:r>
            <a:r>
              <a:rPr lang="nl-NL" sz="900" dirty="0" err="1"/>
              <a:t>Azure</a:t>
            </a:r>
            <a:r>
              <a:rPr lang="nl-NL" sz="900" dirty="0"/>
              <a:t> Machine Learning Studio</a:t>
            </a:r>
          </a:p>
          <a:p>
            <a:pPr algn="r"/>
            <a:r>
              <a:rPr lang="nl-NL" sz="900" dirty="0" err="1"/>
              <a:t>Azure</a:t>
            </a:r>
            <a:r>
              <a:rPr lang="nl-NL" sz="900" dirty="0"/>
              <a:t> </a:t>
            </a:r>
            <a:r>
              <a:rPr lang="nl-NL" sz="900" dirty="0" err="1"/>
              <a:t>Cognitive</a:t>
            </a:r>
            <a:r>
              <a:rPr lang="nl-NL" sz="900" dirty="0"/>
              <a:t> Services, AWS AI</a:t>
            </a:r>
          </a:p>
        </p:txBody>
      </p:sp>
      <p:sp>
        <p:nvSpPr>
          <p:cNvPr id="27" name="Footer Placeholder 2">
            <a:extLst>
              <a:ext uri="{FF2B5EF4-FFF2-40B4-BE49-F238E27FC236}">
                <a16:creationId xmlns:a16="http://schemas.microsoft.com/office/drawing/2014/main" id="{D79F8233-9909-4B73-9B28-597470937FEF}"/>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Turn Data into Business Value - Starting with Data Analytics on Oracle Cloud</a:t>
            </a:r>
            <a:endParaRPr lang="nl-NL" dirty="0"/>
          </a:p>
        </p:txBody>
      </p:sp>
      <p:sp>
        <p:nvSpPr>
          <p:cNvPr id="9" name="Speech Bubble: Rectangle 8">
            <a:extLst>
              <a:ext uri="{FF2B5EF4-FFF2-40B4-BE49-F238E27FC236}">
                <a16:creationId xmlns:a16="http://schemas.microsoft.com/office/drawing/2014/main" id="{9994A98C-05F5-448F-B80B-351D5ED1289C}"/>
              </a:ext>
            </a:extLst>
          </p:cNvPr>
          <p:cNvSpPr/>
          <p:nvPr/>
        </p:nvSpPr>
        <p:spPr>
          <a:xfrm>
            <a:off x="720003" y="1561163"/>
            <a:ext cx="1447712"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Gather Data</a:t>
            </a:r>
          </a:p>
        </p:txBody>
      </p:sp>
      <p:sp>
        <p:nvSpPr>
          <p:cNvPr id="10" name="Speech Bubble: Rectangle 9">
            <a:extLst>
              <a:ext uri="{FF2B5EF4-FFF2-40B4-BE49-F238E27FC236}">
                <a16:creationId xmlns:a16="http://schemas.microsoft.com/office/drawing/2014/main" id="{2624D1AC-9697-420F-AAA4-1AB252E93253}"/>
              </a:ext>
            </a:extLst>
          </p:cNvPr>
          <p:cNvSpPr/>
          <p:nvPr/>
        </p:nvSpPr>
        <p:spPr>
          <a:xfrm>
            <a:off x="3407994" y="1772133"/>
            <a:ext cx="1447712" cy="438785"/>
          </a:xfrm>
          <a:prstGeom prst="wedgeRectCallout">
            <a:avLst>
              <a:gd name="adj1" fmla="val 10979"/>
              <a:gd name="adj2" fmla="val 13616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Wrangle Data</a:t>
            </a:r>
          </a:p>
        </p:txBody>
      </p:sp>
      <p:sp>
        <p:nvSpPr>
          <p:cNvPr id="21" name="Speech Bubble: Rectangle 20">
            <a:extLst>
              <a:ext uri="{FF2B5EF4-FFF2-40B4-BE49-F238E27FC236}">
                <a16:creationId xmlns:a16="http://schemas.microsoft.com/office/drawing/2014/main" id="{752EE772-81EB-4988-AA96-47CD9FBECB56}"/>
              </a:ext>
            </a:extLst>
          </p:cNvPr>
          <p:cNvSpPr/>
          <p:nvPr/>
        </p:nvSpPr>
        <p:spPr>
          <a:xfrm>
            <a:off x="5402014" y="1235675"/>
            <a:ext cx="2029287" cy="438785"/>
          </a:xfrm>
          <a:prstGeom prst="wedgeRectCallout">
            <a:avLst>
              <a:gd name="adj1" fmla="val -18371"/>
              <a:gd name="adj2" fmla="val 31063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Explore | Analyze | Visualize | Publish Data</a:t>
            </a:r>
          </a:p>
        </p:txBody>
      </p:sp>
      <p:sp>
        <p:nvSpPr>
          <p:cNvPr id="32" name="Speech Bubble: Rectangle 31">
            <a:extLst>
              <a:ext uri="{FF2B5EF4-FFF2-40B4-BE49-F238E27FC236}">
                <a16:creationId xmlns:a16="http://schemas.microsoft.com/office/drawing/2014/main" id="{76C3B71F-E601-4C57-85A2-26EF1217E368}"/>
              </a:ext>
            </a:extLst>
          </p:cNvPr>
          <p:cNvSpPr/>
          <p:nvPr/>
        </p:nvSpPr>
        <p:spPr>
          <a:xfrm>
            <a:off x="1513502" y="3097817"/>
            <a:ext cx="1317328" cy="438785"/>
          </a:xfrm>
          <a:prstGeom prst="wedgeRectCallout">
            <a:avLst>
              <a:gd name="adj1" fmla="val 31193"/>
              <a:gd name="adj2" fmla="val -14964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Store Data</a:t>
            </a:r>
          </a:p>
        </p:txBody>
      </p:sp>
      <p:sp>
        <p:nvSpPr>
          <p:cNvPr id="34" name="Speech Bubble: Rectangle 33">
            <a:extLst>
              <a:ext uri="{FF2B5EF4-FFF2-40B4-BE49-F238E27FC236}">
                <a16:creationId xmlns:a16="http://schemas.microsoft.com/office/drawing/2014/main" id="{9DCFCA69-A8B3-4738-832E-62AFB99CF7C5}"/>
              </a:ext>
            </a:extLst>
          </p:cNvPr>
          <p:cNvSpPr/>
          <p:nvPr/>
        </p:nvSpPr>
        <p:spPr>
          <a:xfrm>
            <a:off x="4322486" y="3061607"/>
            <a:ext cx="1317328" cy="438785"/>
          </a:xfrm>
          <a:prstGeom prst="wedgeRectCallout">
            <a:avLst>
              <a:gd name="adj1" fmla="val 9670"/>
              <a:gd name="adj2" fmla="val -11571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Store Data</a:t>
            </a:r>
          </a:p>
        </p:txBody>
      </p:sp>
    </p:spTree>
    <p:extLst>
      <p:ext uri="{BB962C8B-B14F-4D97-AF65-F5344CB8AC3E}">
        <p14:creationId xmlns:p14="http://schemas.microsoft.com/office/powerpoint/2010/main" val="356647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6" ma:contentTypeDescription="Een nieuw document maken." ma:contentTypeScope="" ma:versionID="b06164b3fd5da11ca9f7bb1b82024672">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12483fe1a591bf0ffa72e05baf87ef3d"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D9E1F8-7010-46B9-B190-C3D78E6AB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3.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833</TotalTime>
  <Words>2583</Words>
  <Application>Microsoft Office PowerPoint</Application>
  <PresentationFormat>On-screen Show (16:9)</PresentationFormat>
  <Paragraphs>288</Paragraphs>
  <Slides>34</Slides>
  <Notes>10</Notes>
  <HiddenSlides>3</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34</vt:i4>
      </vt:variant>
    </vt:vector>
  </HeadingPairs>
  <TitlesOfParts>
    <vt:vector size="39" baseType="lpstr">
      <vt:lpstr>Arial</vt:lpstr>
      <vt:lpstr>Calibri</vt:lpstr>
      <vt:lpstr>Lucida Sans Typewriter</vt:lpstr>
      <vt:lpstr>Office-thema</vt:lpstr>
      <vt:lpstr>Office-thema</vt:lpstr>
      <vt:lpstr>Introducing  Data Wrangling and Visualization   with  JupyterLab,  Jupyter Notebooks and Python</vt:lpstr>
      <vt:lpstr>Lucas Jellema  CTO for AMIS | Conclusion Cloud Solution Architect  </vt:lpstr>
      <vt:lpstr>Summary of Gartner IT Symposium   </vt:lpstr>
      <vt:lpstr>PowerPoint Presentation</vt:lpstr>
      <vt:lpstr>PowerPoint Presentation</vt:lpstr>
      <vt:lpstr>PowerPoint Presentation</vt:lpstr>
      <vt:lpstr>PowerPoint Presentation</vt:lpstr>
      <vt:lpstr>Data Flow – from raw data to business insight &amp; action</vt:lpstr>
      <vt:lpstr>[examples of] Technology in Data Flow</vt:lpstr>
      <vt:lpstr>[examples of] Technology in Data Flow</vt:lpstr>
      <vt:lpstr>TIOBE Programming Community Index</vt:lpstr>
      <vt:lpstr>Advantages of Python</vt:lpstr>
      <vt:lpstr>Data Science &amp; Machine Learning in Python</vt:lpstr>
      <vt:lpstr>Python Libraries</vt:lpstr>
      <vt:lpstr>PowerPoint Presentation</vt:lpstr>
      <vt:lpstr>Data preparation in Python: Pandas
</vt:lpstr>
      <vt:lpstr>Pandas = Panel Data</vt:lpstr>
      <vt:lpstr>Pandas in Python</vt:lpstr>
      <vt:lpstr>Would it not be great…</vt:lpstr>
      <vt:lpstr>What is a Jupyter Notebook?
</vt:lpstr>
      <vt:lpstr>JupyterLab succeeding Jupyter Notebooks</vt:lpstr>
      <vt:lpstr>Running JupyterLab with Notebooks embedded</vt:lpstr>
      <vt:lpstr>PowerPoint Presentation</vt:lpstr>
      <vt:lpstr>PowerPoint Presentation</vt:lpstr>
      <vt:lpstr>PowerPoint Presentation</vt:lpstr>
      <vt:lpstr>PowerPoint Presentation</vt:lpstr>
      <vt:lpstr>PowerPoint Presentation</vt:lpstr>
      <vt:lpstr>Flow for Gartner IT Symposium 2020 Session Data Analytics</vt:lpstr>
      <vt:lpstr>Flow for Gartner IT Symposium 2020 Session Data Analytics</vt:lpstr>
      <vt:lpstr>Flow for Gartner IT Symposium 2020 Session Data Analytics</vt:lpstr>
      <vt:lpstr>PowerPoint Presentation</vt:lpstr>
      <vt:lpstr>PowerPoint Presentation</vt:lpstr>
      <vt:lpstr>Conclusion</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Data Wrangling and Visualization   with  JupyterLab,  Jupyter Notebooks and Python</dc:title>
  <dc:creator>Lucas Jellema</dc:creator>
  <cp:lastModifiedBy>Lucas Jellema</cp:lastModifiedBy>
  <cp:revision>11</cp:revision>
  <dcterms:created xsi:type="dcterms:W3CDTF">2020-11-17T18:05:03Z</dcterms:created>
  <dcterms:modified xsi:type="dcterms:W3CDTF">2020-11-18T07:58:52Z</dcterms:modified>
</cp:coreProperties>
</file>